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9"/>
  </p:notesMasterIdLst>
  <p:sldIdLst>
    <p:sldId id="256" r:id="rId2"/>
    <p:sldId id="257" r:id="rId3"/>
    <p:sldId id="283" r:id="rId4"/>
    <p:sldId id="258" r:id="rId5"/>
    <p:sldId id="262" r:id="rId6"/>
    <p:sldId id="263" r:id="rId7"/>
    <p:sldId id="259" r:id="rId8"/>
    <p:sldId id="261" r:id="rId9"/>
    <p:sldId id="282" r:id="rId10"/>
    <p:sldId id="260" r:id="rId11"/>
    <p:sldId id="264" r:id="rId12"/>
    <p:sldId id="265" r:id="rId13"/>
    <p:sldId id="266" r:id="rId14"/>
    <p:sldId id="280" r:id="rId15"/>
    <p:sldId id="281" r:id="rId16"/>
    <p:sldId id="267" r:id="rId17"/>
    <p:sldId id="268" r:id="rId18"/>
    <p:sldId id="269" r:id="rId19"/>
    <p:sldId id="270" r:id="rId20"/>
    <p:sldId id="273" r:id="rId21"/>
    <p:sldId id="271" r:id="rId22"/>
    <p:sldId id="272" r:id="rId23"/>
    <p:sldId id="278" r:id="rId24"/>
    <p:sldId id="279" r:id="rId25"/>
    <p:sldId id="284" r:id="rId26"/>
    <p:sldId id="285" r:id="rId27"/>
    <p:sldId id="286"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6" autoAdjust="0"/>
    <p:restoredTop sz="74207" autoAdjust="0"/>
  </p:normalViewPr>
  <p:slideViewPr>
    <p:cSldViewPr>
      <p:cViewPr varScale="1">
        <p:scale>
          <a:sx n="67" d="100"/>
          <a:sy n="67" d="100"/>
        </p:scale>
        <p:origin x="-207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E18087-BA36-4129-A788-73DA23C6E701}" type="datetimeFigureOut">
              <a:rPr lang="en-US" smtClean="0"/>
              <a:t>7/1/2019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0B3C08-60DD-481C-BBE9-2E8BD1C5D68A}" type="slidenum">
              <a:rPr lang="en-US" smtClean="0"/>
              <a:t>‹#›</a:t>
            </a:fld>
            <a:endParaRPr lang="en-US"/>
          </a:p>
        </p:txBody>
      </p:sp>
    </p:spTree>
    <p:extLst>
      <p:ext uri="{BB962C8B-B14F-4D97-AF65-F5344CB8AC3E}">
        <p14:creationId xmlns:p14="http://schemas.microsoft.com/office/powerpoint/2010/main" val="1467757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Acute Hepatitis C infection includes clinical and laboratory criteria, along with a case classification as probable or confirmed.</a:t>
            </a:r>
            <a:r>
              <a:rPr lang="en-US" sz="1200" b="0" i="0" kern="1200" baseline="30000" dirty="0" smtClean="0">
                <a:solidFill>
                  <a:schemeClr val="tx1"/>
                </a:solidFill>
                <a:effectLst/>
                <a:latin typeface="+mn-lt"/>
                <a:ea typeface="+mn-ea"/>
                <a:cs typeface="+mn-cs"/>
              </a:rPr>
              <a:t> </a:t>
            </a:r>
            <a:r>
              <a:rPr lang="en-US" sz="1200" b="0" i="0" kern="1200" baseline="0" dirty="0" smtClean="0">
                <a:solidFill>
                  <a:schemeClr val="tx1"/>
                </a:solidFill>
                <a:effectLst/>
                <a:latin typeface="+mn-lt"/>
                <a:ea typeface="+mn-ea"/>
                <a:cs typeface="+mn-cs"/>
              </a:rPr>
              <a:t>A</a:t>
            </a:r>
            <a:r>
              <a:rPr lang="en-US" sz="1200" b="0" i="0" kern="1200" dirty="0" smtClean="0">
                <a:solidFill>
                  <a:schemeClr val="tx1"/>
                </a:solidFill>
                <a:effectLst/>
                <a:latin typeface="+mn-lt"/>
                <a:ea typeface="+mn-ea"/>
                <a:cs typeface="+mn-cs"/>
              </a:rPr>
              <a:t>cute hepatitis C case is confirmed based on laboratory data alone.</a:t>
            </a:r>
            <a:r>
              <a:rPr lang="en-US" sz="1200" b="0" i="0" u="none" strike="noStrike" kern="1200" baseline="0" dirty="0" smtClean="0">
                <a:solidFill>
                  <a:schemeClr val="tx1"/>
                </a:solidFill>
                <a:effectLst/>
                <a:latin typeface="+mn-lt"/>
                <a:ea typeface="+mn-ea"/>
                <a:cs typeface="+mn-cs"/>
              </a:rPr>
              <a:t> </a:t>
            </a:r>
            <a:r>
              <a:rPr lang="en-US" dirty="0" smtClean="0"/>
              <a:t>The CDC Case Definition for Chronic Hepatitis C includes clinical and laboratory criteria as well as a case definition. The</a:t>
            </a:r>
            <a:r>
              <a:rPr lang="en-US" baseline="0" dirty="0" smtClean="0"/>
              <a:t> </a:t>
            </a:r>
            <a:r>
              <a:rPr lang="en-US" dirty="0" smtClean="0"/>
              <a:t>cases pertain to persons with current (active) hepatitis C infection and do not represent persons who spontaneously cleared hepatitis C infection. On</a:t>
            </a:r>
            <a:r>
              <a:rPr lang="en-US" baseline="0" dirty="0" smtClean="0"/>
              <a:t> the other hand, </a:t>
            </a:r>
            <a:r>
              <a:rPr lang="en-US" sz="1200" b="0" i="0" kern="1200" baseline="0" dirty="0" smtClean="0">
                <a:solidFill>
                  <a:schemeClr val="tx1"/>
                </a:solidFill>
                <a:effectLst/>
                <a:latin typeface="+mn-lt"/>
                <a:ea typeface="+mn-ea"/>
                <a:cs typeface="+mn-cs"/>
              </a:rPr>
              <a:t>t</a:t>
            </a:r>
            <a:r>
              <a:rPr lang="en-US" sz="1200" b="0" i="0" kern="1200" dirty="0" smtClean="0">
                <a:solidFill>
                  <a:schemeClr val="tx1"/>
                </a:solidFill>
                <a:effectLst/>
                <a:latin typeface="+mn-lt"/>
                <a:ea typeface="+mn-ea"/>
                <a:cs typeface="+mn-cs"/>
              </a:rPr>
              <a:t>he  Hepatitis C, Perinatal Infection includes clinical criteria, laboratory criteria for diagnosis, criteria to distinguish a new case from an existing case, and a case definition;</a:t>
            </a:r>
            <a:r>
              <a:rPr lang="en-US" sz="1200" b="0" i="0" kern="1200" baseline="0" dirty="0" smtClean="0">
                <a:solidFill>
                  <a:schemeClr val="tx1"/>
                </a:solidFill>
                <a:effectLst/>
                <a:latin typeface="+mn-lt"/>
                <a:ea typeface="+mn-ea"/>
                <a:cs typeface="+mn-cs"/>
              </a:rPr>
              <a:t> infant </a:t>
            </a:r>
            <a:r>
              <a:rPr lang="en-US" sz="1200" b="0" i="0" kern="1200" dirty="0" smtClean="0">
                <a:solidFill>
                  <a:schemeClr val="tx1"/>
                </a:solidFill>
                <a:effectLst/>
                <a:latin typeface="+mn-lt"/>
                <a:ea typeface="+mn-ea"/>
                <a:cs typeface="+mn-cs"/>
              </a:rPr>
              <a:t>who has a positive test for HCV RNA nucleic acid amplification test</a:t>
            </a:r>
            <a:r>
              <a:rPr lang="en-US" sz="1200" b="0" i="0" kern="1200" baseline="0" dirty="0" smtClean="0">
                <a:solidFill>
                  <a:schemeClr val="tx1"/>
                </a:solidFill>
                <a:effectLst/>
                <a:latin typeface="+mn-lt"/>
                <a:ea typeface="+mn-ea"/>
                <a:cs typeface="+mn-cs"/>
              </a:rPr>
              <a:t> and</a:t>
            </a:r>
            <a:r>
              <a:rPr lang="en-US" sz="1200" b="0" i="0" kern="1200" dirty="0" smtClean="0">
                <a:solidFill>
                  <a:schemeClr val="tx1"/>
                </a:solidFill>
                <a:effectLst/>
                <a:latin typeface="+mn-lt"/>
                <a:ea typeface="+mn-ea"/>
                <a:cs typeface="+mn-cs"/>
              </a:rPr>
              <a:t> detectable HCV genotype at ≥2 months and ≤36 months of age (</a:t>
            </a:r>
            <a:r>
              <a:rPr lang="en-US" sz="1200" kern="1200" dirty="0" err="1" smtClean="0">
                <a:solidFill>
                  <a:schemeClr val="tx1"/>
                </a:solidFill>
                <a:effectLst/>
                <a:latin typeface="+mn-lt"/>
                <a:ea typeface="+mn-ea"/>
                <a:cs typeface="+mn-cs"/>
              </a:rPr>
              <a:t>Manns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Buti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Gane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Pawlotsky</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Razavi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Terrault</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Younossi</a:t>
            </a:r>
            <a:r>
              <a:rPr lang="en-US" sz="1200" kern="1200" dirty="0" smtClean="0">
                <a:solidFill>
                  <a:schemeClr val="tx1"/>
                </a:solidFill>
                <a:effectLst/>
                <a:latin typeface="+mn-lt"/>
                <a:ea typeface="+mn-ea"/>
                <a:cs typeface="+mn-cs"/>
              </a:rPr>
              <a:t>, 2017)</a:t>
            </a:r>
            <a:r>
              <a:rPr lang="en-US" sz="1200" b="0" i="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3</a:t>
            </a:fld>
            <a:endParaRPr lang="en-US"/>
          </a:p>
        </p:txBody>
      </p:sp>
    </p:spTree>
    <p:extLst>
      <p:ext uri="{BB962C8B-B14F-4D97-AF65-F5344CB8AC3E}">
        <p14:creationId xmlns:p14="http://schemas.microsoft.com/office/powerpoint/2010/main" val="1030714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Based on the study carried out by National Health and Nutritional Examination Survey (NHANES) on the most recent HCV prevalence in the U.S  (2013 to 2016) an estimated 4.1 million people were HCV positive and 2.4 million persons were RNA positive.  This reflects a decrease from an estimated 3.2 million HCV RNA positive persons (1999 to 2002).  This decline in prevalence is most accredited to the fact that significant number of persons are obtaining cure of chronic HCV infection with direct- acting antiviral </a:t>
            </a:r>
            <a:r>
              <a:rPr lang="en-US" sz="1200" kern="1200" dirty="0" smtClean="0">
                <a:solidFill>
                  <a:schemeClr val="tx1"/>
                </a:solidFill>
                <a:effectLst/>
                <a:latin typeface="+mn-lt"/>
                <a:ea typeface="+mn-ea"/>
                <a:cs typeface="+mn-cs"/>
              </a:rPr>
              <a:t>therapy (Goldberg</a:t>
            </a:r>
            <a:r>
              <a:rPr lang="en-US" sz="1200" kern="1200" baseline="0" dirty="0" smtClean="0">
                <a:solidFill>
                  <a:schemeClr val="tx1"/>
                </a:solidFill>
                <a:effectLst/>
                <a:latin typeface="+mn-lt"/>
                <a:ea typeface="+mn-ea"/>
                <a:cs typeface="+mn-cs"/>
              </a:rPr>
              <a:t> et al. </a:t>
            </a:r>
            <a:r>
              <a:rPr lang="en-US" sz="1200" kern="1200" dirty="0" smtClean="0">
                <a:solidFill>
                  <a:schemeClr val="tx1"/>
                </a:solidFill>
                <a:effectLst/>
                <a:latin typeface="+mn-lt"/>
                <a:ea typeface="+mn-ea"/>
                <a:cs typeface="+mn-cs"/>
              </a:rPr>
              <a:t>2017).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4</a:t>
            </a:fld>
            <a:endParaRPr lang="en-US"/>
          </a:p>
        </p:txBody>
      </p:sp>
    </p:spTree>
    <p:extLst>
      <p:ext uri="{BB962C8B-B14F-4D97-AF65-F5344CB8AC3E}">
        <p14:creationId xmlns:p14="http://schemas.microsoft.com/office/powerpoint/2010/main" val="221716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Hepatitis</a:t>
            </a:r>
            <a:r>
              <a:rPr lang="en-US" sz="1200" b="0" i="0" kern="1200" baseline="0" dirty="0" smtClean="0">
                <a:solidFill>
                  <a:schemeClr val="tx1"/>
                </a:solidFill>
                <a:effectLst/>
                <a:latin typeface="+mn-lt"/>
                <a:ea typeface="+mn-ea"/>
                <a:cs typeface="+mn-cs"/>
              </a:rPr>
              <a:t> C is a universal infection which is found </a:t>
            </a:r>
            <a:r>
              <a:rPr lang="en-US" sz="1200" b="0" i="0" kern="1200" dirty="0" smtClean="0">
                <a:solidFill>
                  <a:schemeClr val="tx1"/>
                </a:solidFill>
                <a:effectLst/>
                <a:latin typeface="+mn-lt"/>
                <a:ea typeface="+mn-ea"/>
                <a:cs typeface="+mn-cs"/>
              </a:rPr>
              <a:t>in every part of the world .</a:t>
            </a:r>
            <a:r>
              <a:rPr lang="en-US" sz="1200" b="0" i="0" kern="1200" baseline="0" dirty="0" smtClean="0">
                <a:solidFill>
                  <a:schemeClr val="tx1"/>
                </a:solidFill>
                <a:effectLst/>
                <a:latin typeface="+mn-lt"/>
                <a:ea typeface="+mn-ea"/>
                <a:cs typeface="+mn-cs"/>
              </a:rPr>
              <a:t> This</a:t>
            </a:r>
            <a:r>
              <a:rPr lang="en-US" sz="1200" b="0" i="0" kern="1200" dirty="0" smtClean="0">
                <a:solidFill>
                  <a:schemeClr val="tx1"/>
                </a:solidFill>
                <a:effectLst/>
                <a:latin typeface="+mn-lt"/>
                <a:ea typeface="+mn-ea"/>
                <a:cs typeface="+mn-cs"/>
              </a:rPr>
              <a:t> virus is </a:t>
            </a:r>
            <a:r>
              <a:rPr lang="en-US" sz="1200" b="0" i="0" kern="1200" dirty="0" err="1" smtClean="0">
                <a:solidFill>
                  <a:schemeClr val="tx1"/>
                </a:solidFill>
                <a:effectLst/>
                <a:latin typeface="+mn-lt"/>
                <a:ea typeface="+mn-ea"/>
                <a:cs typeface="+mn-cs"/>
              </a:rPr>
              <a:t>parenterally</a:t>
            </a:r>
            <a:r>
              <a:rPr lang="en-US" sz="1200" b="0" i="0" kern="1200" dirty="0" smtClean="0">
                <a:solidFill>
                  <a:schemeClr val="tx1"/>
                </a:solidFill>
                <a:effectLst/>
                <a:latin typeface="+mn-lt"/>
                <a:ea typeface="+mn-ea"/>
                <a:cs typeface="+mn-cs"/>
              </a:rPr>
              <a:t> transmitted.</a:t>
            </a:r>
            <a:r>
              <a:rPr lang="en-US" sz="1200" b="0" i="0" kern="1200" baseline="0" dirty="0" smtClean="0">
                <a:solidFill>
                  <a:schemeClr val="tx1"/>
                </a:solidFill>
                <a:effectLst/>
                <a:latin typeface="+mn-lt"/>
                <a:ea typeface="+mn-ea"/>
                <a:cs typeface="+mn-cs"/>
              </a:rPr>
              <a:t> In the </a:t>
            </a:r>
            <a:r>
              <a:rPr lang="en-US" sz="1200" b="0" i="0" kern="1200" dirty="0" smtClean="0">
                <a:solidFill>
                  <a:schemeClr val="tx1"/>
                </a:solidFill>
                <a:effectLst/>
                <a:latin typeface="+mn-lt"/>
                <a:ea typeface="+mn-ea"/>
                <a:cs typeface="+mn-cs"/>
              </a:rPr>
              <a:t> United States, accounts for about 20% of acute viral hepatitis cases, of which less than 5% are associated with blood transfusion.</a:t>
            </a:r>
            <a:r>
              <a:rPr lang="en-US" sz="1200" b="0" i="0" kern="1200" baseline="0" dirty="0" smtClean="0">
                <a:solidFill>
                  <a:schemeClr val="tx1"/>
                </a:solidFill>
                <a:effectLst/>
                <a:latin typeface="+mn-lt"/>
                <a:ea typeface="+mn-ea"/>
                <a:cs typeface="+mn-cs"/>
              </a:rPr>
              <a:t> The</a:t>
            </a:r>
            <a:r>
              <a:rPr lang="en-US" sz="1200" b="0" i="0" kern="1200" dirty="0" smtClean="0">
                <a:solidFill>
                  <a:schemeClr val="tx1"/>
                </a:solidFill>
                <a:effectLst/>
                <a:latin typeface="+mn-lt"/>
                <a:ea typeface="+mn-ea"/>
                <a:cs typeface="+mn-cs"/>
              </a:rPr>
              <a:t> prevalence of anti-HCV is highest in injecting drug users and hemophilia patients (70%-90%), moderate in hemodialysis patients (10%-20%), low in heterosexuals with multiple sex partners, homosexual men, health care workers and family contacts of HCV-infected persons (1%-5%).</a:t>
            </a:r>
            <a:r>
              <a:rPr lang="en-US" sz="1200" b="0" i="0" kern="1200" baseline="0" dirty="0" smtClean="0">
                <a:solidFill>
                  <a:schemeClr val="tx1"/>
                </a:solidFill>
                <a:effectLst/>
                <a:latin typeface="+mn-lt"/>
                <a:ea typeface="+mn-ea"/>
                <a:cs typeface="+mn-cs"/>
              </a:rPr>
              <a:t> Further, it is </a:t>
            </a:r>
            <a:r>
              <a:rPr lang="en-US" sz="1200" b="0" i="0" kern="1200" dirty="0" smtClean="0">
                <a:solidFill>
                  <a:schemeClr val="tx1"/>
                </a:solidFill>
                <a:effectLst/>
                <a:latin typeface="+mn-lt"/>
                <a:ea typeface="+mn-ea"/>
                <a:cs typeface="+mn-cs"/>
              </a:rPr>
              <a:t>lowest in volunteer blood donors (0.3%-0.5%);.</a:t>
            </a:r>
            <a:r>
              <a:rPr lang="en-US" sz="1200" b="0" i="0" kern="1200" baseline="0" dirty="0" smtClean="0">
                <a:solidFill>
                  <a:schemeClr val="tx1"/>
                </a:solidFill>
                <a:effectLst/>
                <a:latin typeface="+mn-lt"/>
                <a:ea typeface="+mn-ea"/>
                <a:cs typeface="+mn-cs"/>
              </a:rPr>
              <a:t> The </a:t>
            </a:r>
            <a:r>
              <a:rPr lang="en-US" sz="1200" b="0" i="0" kern="1200" dirty="0" smtClean="0">
                <a:solidFill>
                  <a:schemeClr val="tx1"/>
                </a:solidFill>
                <a:effectLst/>
                <a:latin typeface="+mn-lt"/>
                <a:ea typeface="+mn-ea"/>
                <a:cs typeface="+mn-cs"/>
              </a:rPr>
              <a:t>major cause of </a:t>
            </a:r>
            <a:r>
              <a:rPr lang="en-US" sz="1200" b="0" i="0" kern="1200" dirty="0" err="1" smtClean="0">
                <a:solidFill>
                  <a:schemeClr val="tx1"/>
                </a:solidFill>
                <a:effectLst/>
                <a:latin typeface="+mn-lt"/>
                <a:ea typeface="+mn-ea"/>
                <a:cs typeface="+mn-cs"/>
              </a:rPr>
              <a:t>parenterally</a:t>
            </a:r>
            <a:r>
              <a:rPr lang="en-US" sz="1200" b="0" i="0" kern="1200" dirty="0" smtClean="0">
                <a:solidFill>
                  <a:schemeClr val="tx1"/>
                </a:solidFill>
                <a:effectLst/>
                <a:latin typeface="+mn-lt"/>
                <a:ea typeface="+mn-ea"/>
                <a:cs typeface="+mn-cs"/>
              </a:rPr>
              <a:t> transmitted has been found to be non A, non B </a:t>
            </a:r>
            <a:r>
              <a:rPr lang="en-US" sz="1200" b="0" i="0" kern="1200" dirty="0" smtClean="0">
                <a:solidFill>
                  <a:schemeClr val="tx1"/>
                </a:solidFill>
                <a:effectLst/>
                <a:latin typeface="+mn-lt"/>
                <a:ea typeface="+mn-ea"/>
                <a:cs typeface="+mn-cs"/>
              </a:rPr>
              <a:t>hepatitis (</a:t>
            </a:r>
            <a:r>
              <a:rPr lang="en-US" sz="1200" kern="1200" dirty="0" err="1" smtClean="0">
                <a:solidFill>
                  <a:schemeClr val="tx1"/>
                </a:solidFill>
                <a:effectLst/>
                <a:latin typeface="+mn-lt"/>
                <a:ea typeface="+mn-ea"/>
                <a:cs typeface="+mn-cs"/>
              </a:rPr>
              <a:t>Liakina</a:t>
            </a:r>
            <a:r>
              <a:rPr lang="en-US" sz="1200" kern="1200" dirty="0" smtClean="0">
                <a:solidFill>
                  <a:schemeClr val="tx1"/>
                </a:solidFill>
                <a:effectLst/>
                <a:latin typeface="+mn-lt"/>
                <a:ea typeface="+mn-ea"/>
                <a:cs typeface="+mn-cs"/>
              </a:rPr>
              <a:t> et al 2015).</a:t>
            </a:r>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6</a:t>
            </a:fld>
            <a:endParaRPr lang="en-US"/>
          </a:p>
        </p:txBody>
      </p:sp>
    </p:spTree>
    <p:extLst>
      <p:ext uri="{BB962C8B-B14F-4D97-AF65-F5344CB8AC3E}">
        <p14:creationId xmlns:p14="http://schemas.microsoft.com/office/powerpoint/2010/main" val="1527250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7</a:t>
            </a:fld>
            <a:endParaRPr lang="en-US"/>
          </a:p>
        </p:txBody>
      </p:sp>
    </p:spTree>
    <p:extLst>
      <p:ext uri="{BB962C8B-B14F-4D97-AF65-F5344CB8AC3E}">
        <p14:creationId xmlns:p14="http://schemas.microsoft.com/office/powerpoint/2010/main" val="1769358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The primary</a:t>
            </a:r>
            <a:r>
              <a:rPr lang="en-US" sz="1200" b="0" i="0" kern="1200" baseline="0" dirty="0" smtClean="0">
                <a:solidFill>
                  <a:schemeClr val="tx1"/>
                </a:solidFill>
                <a:effectLst/>
                <a:latin typeface="+mn-lt"/>
                <a:ea typeface="+mn-ea"/>
                <a:cs typeface="+mn-cs"/>
              </a:rPr>
              <a:t> mode of transmission for HCV  include the </a:t>
            </a:r>
            <a:r>
              <a:rPr lang="en-US" sz="1200" b="0" i="0" kern="1200" dirty="0" smtClean="0">
                <a:solidFill>
                  <a:schemeClr val="tx1"/>
                </a:solidFill>
                <a:effectLst/>
                <a:latin typeface="+mn-lt"/>
                <a:ea typeface="+mn-ea"/>
                <a:cs typeface="+mn-cs"/>
              </a:rPr>
              <a:t>Percutaneous exposure to contaminated blood (102 - 103 infectious particles / mL of blood) and plasma derivatives.</a:t>
            </a:r>
            <a:r>
              <a:rPr lang="en-US" sz="1200" b="0" i="0" kern="1200" baseline="0" dirty="0" smtClean="0">
                <a:solidFill>
                  <a:schemeClr val="tx1"/>
                </a:solidFill>
                <a:effectLst/>
                <a:latin typeface="+mn-lt"/>
                <a:ea typeface="+mn-ea"/>
                <a:cs typeface="+mn-cs"/>
              </a:rPr>
              <a:t> In most cases, </a:t>
            </a:r>
            <a:r>
              <a:rPr lang="en-US" sz="1200" b="0" i="0" kern="1200" dirty="0" smtClean="0">
                <a:solidFill>
                  <a:schemeClr val="tx1"/>
                </a:solidFill>
                <a:effectLst/>
                <a:latin typeface="+mn-lt"/>
                <a:ea typeface="+mn-ea"/>
                <a:cs typeface="+mn-cs"/>
              </a:rPr>
              <a:t>contaminated needles and syringes are important vehicles of spread, especially among injecting drug users.</a:t>
            </a:r>
            <a:r>
              <a:rPr lang="en-US" sz="1200" b="0" i="0" kern="1200" baseline="0" dirty="0" smtClean="0">
                <a:solidFill>
                  <a:schemeClr val="tx1"/>
                </a:solidFill>
                <a:effectLst/>
                <a:latin typeface="+mn-lt"/>
                <a:ea typeface="+mn-ea"/>
                <a:cs typeface="+mn-cs"/>
              </a:rPr>
              <a:t> There is yet to be well defined </a:t>
            </a:r>
            <a:r>
              <a:rPr lang="en-US" sz="1200" b="0" i="0" kern="1200" dirty="0" smtClean="0">
                <a:solidFill>
                  <a:schemeClr val="tx1"/>
                </a:solidFill>
                <a:effectLst/>
                <a:latin typeface="+mn-lt"/>
                <a:ea typeface="+mn-ea"/>
                <a:cs typeface="+mn-cs"/>
              </a:rPr>
              <a:t>risk of HCV transmission by household contact and sexual activity.</a:t>
            </a:r>
            <a:r>
              <a:rPr lang="en-US" sz="1200" b="0" i="0" kern="1200" baseline="0" dirty="0" smtClean="0">
                <a:solidFill>
                  <a:schemeClr val="tx1"/>
                </a:solidFill>
                <a:effectLst/>
                <a:latin typeface="+mn-lt"/>
                <a:ea typeface="+mn-ea"/>
                <a:cs typeface="+mn-cs"/>
              </a:rPr>
              <a:t> Notably, the </a:t>
            </a:r>
            <a:r>
              <a:rPr lang="en-US" sz="1200" b="0" i="0" kern="1200" dirty="0" smtClean="0">
                <a:solidFill>
                  <a:schemeClr val="tx1"/>
                </a:solidFill>
                <a:effectLst/>
                <a:latin typeface="+mn-lt"/>
                <a:ea typeface="+mn-ea"/>
                <a:cs typeface="+mn-cs"/>
              </a:rPr>
              <a:t>risk of transmission is higher in cases where the mother is co-infected with HIV; however,</a:t>
            </a:r>
            <a:r>
              <a:rPr lang="en-US" sz="1200" b="0" i="0" kern="1200" baseline="0" dirty="0" smtClean="0">
                <a:solidFill>
                  <a:schemeClr val="tx1"/>
                </a:solidFill>
                <a:effectLst/>
                <a:latin typeface="+mn-lt"/>
                <a:ea typeface="+mn-ea"/>
                <a:cs typeface="+mn-cs"/>
              </a:rPr>
              <a:t> in</a:t>
            </a:r>
            <a:r>
              <a:rPr lang="en-US" sz="1200" b="0" i="0" kern="1200" dirty="0" smtClean="0">
                <a:solidFill>
                  <a:schemeClr val="tx1"/>
                </a:solidFill>
                <a:effectLst/>
                <a:latin typeface="+mn-lt"/>
                <a:ea typeface="+mn-ea"/>
                <a:cs typeface="+mn-cs"/>
              </a:rPr>
              <a:t> over 40% of cases, the risk factor(s) for HCV transmission cannot be </a:t>
            </a:r>
            <a:r>
              <a:rPr lang="en-US" sz="1200" b="0" i="0" kern="1200" dirty="0" smtClean="0">
                <a:solidFill>
                  <a:schemeClr val="tx1"/>
                </a:solidFill>
                <a:effectLst/>
                <a:latin typeface="+mn-lt"/>
                <a:ea typeface="+mn-ea"/>
                <a:cs typeface="+mn-cs"/>
              </a:rPr>
              <a:t>identified (</a:t>
            </a:r>
            <a:r>
              <a:rPr lang="en-US" sz="1200" kern="1200" dirty="0" smtClean="0">
                <a:solidFill>
                  <a:schemeClr val="tx1"/>
                </a:solidFill>
                <a:effectLst/>
                <a:latin typeface="+mn-lt"/>
                <a:ea typeface="+mn-ea"/>
                <a:cs typeface="+mn-cs"/>
              </a:rPr>
              <a:t>Hughes et al. 2017)</a:t>
            </a:r>
            <a:r>
              <a:rPr lang="en-US" sz="1200" b="0" i="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8</a:t>
            </a:fld>
            <a:endParaRPr lang="en-US"/>
          </a:p>
        </p:txBody>
      </p:sp>
    </p:spTree>
    <p:extLst>
      <p:ext uri="{BB962C8B-B14F-4D97-AF65-F5344CB8AC3E}">
        <p14:creationId xmlns:p14="http://schemas.microsoft.com/office/powerpoint/2010/main" val="3731181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Symptoms of Hepatitis C may appear 2 weeks to 6 months after exposure to the virus, but most people (90%) have no signs of illness at all. Of those with symptoms, the most common is chronic fatigue, but may also include lack of appetite, abdominal pain, nausea, vomiting, itchiness, jaundice (yellowing of the skin and eyes), joint and muscle aches. Increasingly, the complications of hepatitis include .chronic liver disease such as cirrhosis, liver cancer and liver failure</a:t>
            </a:r>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9</a:t>
            </a:fld>
            <a:endParaRPr lang="en-US"/>
          </a:p>
        </p:txBody>
      </p:sp>
    </p:spTree>
    <p:extLst>
      <p:ext uri="{BB962C8B-B14F-4D97-AF65-F5344CB8AC3E}">
        <p14:creationId xmlns:p14="http://schemas.microsoft.com/office/powerpoint/2010/main" val="1030803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WHO, the </a:t>
            </a:r>
            <a:r>
              <a:rPr lang="en-US" sz="1200" b="0" i="0" kern="1200" dirty="0" smtClean="0">
                <a:solidFill>
                  <a:schemeClr val="tx1"/>
                </a:solidFill>
                <a:effectLst/>
                <a:latin typeface="+mn-lt"/>
                <a:ea typeface="+mn-ea"/>
                <a:cs typeface="+mn-cs"/>
              </a:rPr>
              <a:t>incubation period for hepatitis C is 2 weeks to 6 months. In</a:t>
            </a:r>
            <a:r>
              <a:rPr lang="en-US" sz="1200" b="0" i="0" kern="1200" baseline="0" dirty="0" smtClean="0">
                <a:solidFill>
                  <a:schemeClr val="tx1"/>
                </a:solidFill>
                <a:effectLst/>
                <a:latin typeface="+mn-lt"/>
                <a:ea typeface="+mn-ea"/>
                <a:cs typeface="+mn-cs"/>
              </a:rPr>
              <a:t> some cases, chronic infection may persist up to 20 years before onset </a:t>
            </a:r>
            <a:r>
              <a:rPr lang="en-US" sz="1200" b="0" i="0" kern="1200" baseline="0" dirty="0" err="1" smtClean="0">
                <a:solidFill>
                  <a:schemeClr val="tx1"/>
                </a:solidFill>
                <a:effectLst/>
                <a:latin typeface="+mn-lt"/>
                <a:ea typeface="+mn-ea"/>
                <a:cs typeface="+mn-cs"/>
              </a:rPr>
              <a:t>heptoma</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Following initial infection, approximately 80% of people do not exhibit any symptoms. Those who are acutely symptomatic may exhibit fever, fatigue, decreased appetite, nausea, vomiting, abdominal pain, dark urine, grey-colored feces, joint pain and jaundice (yellowing of skin and the whites of the eyes</a:t>
            </a:r>
            <a:r>
              <a:rPr lang="en-US" sz="1200" b="0" i="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Manns</a:t>
            </a:r>
            <a:r>
              <a:rPr lang="en-US" sz="1200" kern="1200" dirty="0" smtClean="0">
                <a:solidFill>
                  <a:schemeClr val="tx1"/>
                </a:solidFill>
                <a:effectLst/>
                <a:latin typeface="+mn-lt"/>
                <a:ea typeface="+mn-ea"/>
                <a:cs typeface="+mn-cs"/>
              </a:rPr>
              <a:t> et al. 2017)</a:t>
            </a:r>
            <a:r>
              <a:rPr lang="en-US" sz="1200" b="0" i="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10</a:t>
            </a:fld>
            <a:endParaRPr lang="en-US"/>
          </a:p>
        </p:txBody>
      </p:sp>
    </p:spTree>
    <p:extLst>
      <p:ext uri="{BB962C8B-B14F-4D97-AF65-F5344CB8AC3E}">
        <p14:creationId xmlns:p14="http://schemas.microsoft.com/office/powerpoint/2010/main" val="2281620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Due to the fact that acute HCV infection is usually asymptomatic, few people are diagnosed during the acute phase. In those people who go on to develop chronic HCV infection, the infection is also often undiagnosed because the infection remains asymptomatic until decades after infection when symptoms develop secondary to serious liver damage.</a:t>
            </a:r>
          </a:p>
          <a:p>
            <a:r>
              <a:rPr lang="en-US" sz="1200" b="0" i="0" kern="1200" dirty="0" smtClean="0">
                <a:solidFill>
                  <a:schemeClr val="tx1"/>
                </a:solidFill>
                <a:effectLst/>
                <a:latin typeface="+mn-lt"/>
                <a:ea typeface="+mn-ea"/>
                <a:cs typeface="+mn-cs"/>
              </a:rPr>
              <a:t>HCV infection is diagnosed in 2 steps:</a:t>
            </a:r>
          </a:p>
          <a:p>
            <a:r>
              <a:rPr lang="en-US" sz="1200" b="0" i="0" kern="1200" dirty="0" smtClean="0">
                <a:solidFill>
                  <a:schemeClr val="tx1"/>
                </a:solidFill>
                <a:effectLst/>
                <a:latin typeface="+mn-lt"/>
                <a:ea typeface="+mn-ea"/>
                <a:cs typeface="+mn-cs"/>
              </a:rPr>
              <a:t>Screening for anti-HCV antibodies with a serological test identifies people who have been infected with the virus.</a:t>
            </a:r>
          </a:p>
          <a:p>
            <a:r>
              <a:rPr lang="en-US" sz="1200" b="0" i="0" kern="1200" dirty="0" smtClean="0">
                <a:solidFill>
                  <a:schemeClr val="tx1"/>
                </a:solidFill>
                <a:effectLst/>
                <a:latin typeface="+mn-lt"/>
                <a:ea typeface="+mn-ea"/>
                <a:cs typeface="+mn-cs"/>
              </a:rPr>
              <a:t>If the test is positive for anti-HCV antibodies, a nucleic acid test for HCV ribonucleic acid (RNA) is needed to confirm chronic infection because about 30% of people infected with HCV spontaneously clear the infection by a strong immune response without the need for treatment. Although no longer infected, they will still test positive for anti-HCV antibodies (</a:t>
            </a:r>
            <a:r>
              <a:rPr lang="en-US" sz="1200" kern="1200" dirty="0" err="1" smtClean="0">
                <a:solidFill>
                  <a:schemeClr val="tx1"/>
                </a:solidFill>
                <a:effectLst/>
                <a:latin typeface="+mn-lt"/>
                <a:ea typeface="+mn-ea"/>
                <a:cs typeface="+mn-cs"/>
              </a:rPr>
              <a:t>Chevaliez</a:t>
            </a:r>
            <a:r>
              <a:rPr lang="en-US" sz="1200" kern="1200" dirty="0" smtClean="0">
                <a:solidFill>
                  <a:schemeClr val="tx1"/>
                </a:solidFill>
                <a:effectLst/>
                <a:latin typeface="+mn-lt"/>
                <a:ea typeface="+mn-ea"/>
                <a:cs typeface="+mn-cs"/>
              </a:rPr>
              <a:t> et al. 2016).</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11</a:t>
            </a:fld>
            <a:endParaRPr lang="en-US"/>
          </a:p>
        </p:txBody>
      </p:sp>
    </p:spTree>
    <p:extLst>
      <p:ext uri="{BB962C8B-B14F-4D97-AF65-F5344CB8AC3E}">
        <p14:creationId xmlns:p14="http://schemas.microsoft.com/office/powerpoint/2010/main" val="1058370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Getting tested</a:t>
            </a:r>
          </a:p>
          <a:p>
            <a:r>
              <a:rPr lang="en-US" sz="1200" b="0" i="0" kern="1200" dirty="0" smtClean="0">
                <a:solidFill>
                  <a:schemeClr val="tx1"/>
                </a:solidFill>
                <a:effectLst/>
                <a:latin typeface="+mn-lt"/>
                <a:ea typeface="+mn-ea"/>
                <a:cs typeface="+mn-cs"/>
              </a:rPr>
              <a:t>WHO recommends screening for people who may be at increased risk of infection</a:t>
            </a:r>
            <a:r>
              <a:rPr lang="en-US" sz="1200" b="0" i="0" kern="1200" baseline="0" dirty="0" smtClean="0">
                <a:solidFill>
                  <a:schemeClr val="tx1"/>
                </a:solidFill>
                <a:effectLst/>
                <a:latin typeface="+mn-lt"/>
                <a:ea typeface="+mn-ea"/>
                <a:cs typeface="+mn-cs"/>
              </a:rPr>
              <a:t> on the premise that e</a:t>
            </a:r>
            <a:r>
              <a:rPr lang="en-US" sz="1200" b="0" i="0" kern="1200" dirty="0" smtClean="0">
                <a:solidFill>
                  <a:schemeClr val="tx1"/>
                </a:solidFill>
                <a:effectLst/>
                <a:latin typeface="+mn-lt"/>
                <a:ea typeface="+mn-ea"/>
                <a:cs typeface="+mn-cs"/>
              </a:rPr>
              <a:t>arly diagnosis can prevent health problems that may result from infection and prevent transmission of the virus.</a:t>
            </a:r>
          </a:p>
          <a:p>
            <a:r>
              <a:rPr lang="en-US" sz="1200" b="0" i="0" kern="1200" dirty="0" smtClean="0">
                <a:solidFill>
                  <a:schemeClr val="tx1"/>
                </a:solidFill>
                <a:effectLst/>
                <a:latin typeface="+mn-lt"/>
                <a:ea typeface="+mn-ea"/>
                <a:cs typeface="+mn-cs"/>
              </a:rPr>
              <a:t>Populations at increased risk of HCV infection include: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people who inject drugs;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people who use intranasal drugs;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recipients of infected blood products or invasive procedures in health-care facilities with inadequate infection control practices;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children born to mothers infected with HCV;</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people with sexual partners who are HCV-infected;</a:t>
            </a:r>
          </a:p>
          <a:p>
            <a:r>
              <a:rPr lang="en-US" sz="1200" b="0" i="0" kern="1200" dirty="0" smtClean="0">
                <a:solidFill>
                  <a:schemeClr val="tx1"/>
                </a:solidFill>
                <a:effectLst/>
                <a:latin typeface="+mn-lt"/>
                <a:ea typeface="+mn-ea"/>
                <a:cs typeface="+mn-cs"/>
              </a:rPr>
              <a:t>people with HIV infection;</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prisoners or previously incarcerated persons; and</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people who have had tattoos or piercings.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Furthermore, about 2.3 million people of the estimated 36.7 million living with HIV globally have serological evidence of past or present HCV infection. Conversely, among all HIV-infected persons, the prevalence of anti-HCV was 6.2%. Liver diseases represent a major cause of morbidity and mortality among persons living with HIV. (</a:t>
            </a:r>
            <a:r>
              <a:rPr lang="en-US" sz="1200" kern="1200" dirty="0" err="1" smtClean="0">
                <a:solidFill>
                  <a:schemeClr val="tx1"/>
                </a:solidFill>
                <a:effectLst/>
                <a:latin typeface="+mn-lt"/>
                <a:ea typeface="+mn-ea"/>
                <a:cs typeface="+mn-cs"/>
              </a:rPr>
              <a:t>Freiman</a:t>
            </a:r>
            <a:r>
              <a:rPr lang="en-US" sz="1200" kern="1200" dirty="0" smtClean="0">
                <a:solidFill>
                  <a:schemeClr val="tx1"/>
                </a:solidFill>
                <a:effectLst/>
                <a:latin typeface="+mn-lt"/>
                <a:ea typeface="+mn-ea"/>
                <a:cs typeface="+mn-cs"/>
              </a:rPr>
              <a:t> et al. 2016)</a:t>
            </a: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12</a:t>
            </a:fld>
            <a:endParaRPr lang="en-US"/>
          </a:p>
        </p:txBody>
      </p:sp>
    </p:spTree>
    <p:extLst>
      <p:ext uri="{BB962C8B-B14F-4D97-AF65-F5344CB8AC3E}">
        <p14:creationId xmlns:p14="http://schemas.microsoft.com/office/powerpoint/2010/main" val="1807024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Hepatitis C does not always require treatment as the immune response in some people will clear the infection, and some people with chronic infection do not develop liver damage. When treatment is necessary, the goal of hepatitis C treatment is cure. The cure rate depends on several factors including the strain of the virus and the type of treatment given. </a:t>
            </a:r>
            <a:r>
              <a:rPr lang="en-US" dirty="0" smtClean="0"/>
              <a:t>The combination of </a:t>
            </a:r>
            <a:r>
              <a:rPr lang="en-US" dirty="0" err="1" smtClean="0"/>
              <a:t>sofosbuvir</a:t>
            </a:r>
            <a:r>
              <a:rPr lang="en-US" dirty="0" smtClean="0"/>
              <a:t>, </a:t>
            </a:r>
            <a:r>
              <a:rPr lang="en-US" dirty="0" err="1" smtClean="0"/>
              <a:t>daclatasvir</a:t>
            </a:r>
            <a:r>
              <a:rPr lang="en-US" dirty="0" smtClean="0"/>
              <a:t> and the </a:t>
            </a:r>
            <a:r>
              <a:rPr lang="en-US" dirty="0" err="1" smtClean="0"/>
              <a:t>sofosbuvir</a:t>
            </a:r>
            <a:r>
              <a:rPr lang="en-US" dirty="0" smtClean="0"/>
              <a:t>/</a:t>
            </a:r>
            <a:r>
              <a:rPr lang="en-US" dirty="0" err="1" smtClean="0"/>
              <a:t>ledipasvir</a:t>
            </a:r>
            <a:r>
              <a:rPr lang="en-US" dirty="0" smtClean="0"/>
              <a:t> form part of the preferred regimens in the WHO guidelines, and can achieve cure rates above 95%. T</a:t>
            </a:r>
            <a:r>
              <a:rPr lang="en-US" sz="1200" b="0" i="0" kern="1200" dirty="0" smtClean="0">
                <a:solidFill>
                  <a:schemeClr val="tx1"/>
                </a:solidFill>
                <a:effectLst/>
                <a:latin typeface="+mn-lt"/>
                <a:ea typeface="+mn-ea"/>
                <a:cs typeface="+mn-cs"/>
              </a:rPr>
              <a:t>hese medicines are much more effective, safer and better-tolerated than the older therapies (</a:t>
            </a:r>
            <a:r>
              <a:rPr lang="en-US" sz="1200" kern="1200" dirty="0" err="1" smtClean="0">
                <a:solidFill>
                  <a:schemeClr val="tx1"/>
                </a:solidFill>
                <a:effectLst/>
                <a:latin typeface="+mn-lt"/>
                <a:ea typeface="+mn-ea"/>
                <a:cs typeface="+mn-cs"/>
              </a:rPr>
              <a:t>Sise</a:t>
            </a:r>
            <a:r>
              <a:rPr lang="en-US" sz="1200" kern="1200" baseline="0" dirty="0" smtClean="0">
                <a:solidFill>
                  <a:schemeClr val="tx1"/>
                </a:solidFill>
                <a:effectLst/>
                <a:latin typeface="+mn-lt"/>
                <a:ea typeface="+mn-ea"/>
                <a:cs typeface="+mn-cs"/>
              </a:rPr>
              <a:t> et al 2016)</a:t>
            </a:r>
            <a:r>
              <a:rPr lang="en-US" sz="1200" b="0" i="0" kern="1200" dirty="0" smtClean="0">
                <a:solidFill>
                  <a:schemeClr val="tx1"/>
                </a:solidFill>
                <a:effectLst/>
                <a:latin typeface="+mn-lt"/>
                <a:ea typeface="+mn-ea"/>
                <a:cs typeface="+mn-cs"/>
              </a:rPr>
              <a:t>.</a:t>
            </a:r>
            <a:endParaRPr lang="en-US" dirty="0" smtClean="0"/>
          </a:p>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13</a:t>
            </a:fld>
            <a:endParaRPr lang="en-US"/>
          </a:p>
        </p:txBody>
      </p:sp>
    </p:spTree>
    <p:extLst>
      <p:ext uri="{BB962C8B-B14F-4D97-AF65-F5344CB8AC3E}">
        <p14:creationId xmlns:p14="http://schemas.microsoft.com/office/powerpoint/2010/main" val="3866214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Patients with chronic HCV can be treated with a combination of </a:t>
            </a:r>
            <a:r>
              <a:rPr lang="en-US" dirty="0" err="1" smtClean="0"/>
              <a:t>peginterferon</a:t>
            </a:r>
            <a:r>
              <a:rPr lang="en-US" dirty="0" smtClean="0"/>
              <a:t> and ribavirin. Treatment success depends on many host and viral factors including age, comorbidities, and genotype. WHO approved two protease inhibitors to be used in conjunction with </a:t>
            </a:r>
            <a:r>
              <a:rPr lang="en-US" dirty="0" err="1" smtClean="0"/>
              <a:t>pegylated</a:t>
            </a:r>
            <a:r>
              <a:rPr lang="en-US" dirty="0" smtClean="0"/>
              <a:t> interferon and ribavirin for treatment of patients with genotype 1 4, 5. The addition of protease inhibitors has resulted in higher cure rates and shorter treatment duration. Patients with HCV infection require support and counseling on ways to reduce liver damage, transmission to others and/or re-infection, and how to live well with hepatitis C. Newly diagnosed patients require investigation to establish the most likely source of the infection and to prevent transmission to others (</a:t>
            </a:r>
            <a:r>
              <a:rPr lang="en-US" sz="1200" kern="1200" dirty="0" smtClean="0">
                <a:solidFill>
                  <a:schemeClr val="tx1"/>
                </a:solidFill>
                <a:effectLst/>
                <a:latin typeface="+mn-lt"/>
                <a:ea typeface="+mn-ea"/>
                <a:cs typeface="+mn-cs"/>
              </a:rPr>
              <a:t>AASLD/IDSA HCV Guidance Panel et al. 2015)</a:t>
            </a:r>
            <a:r>
              <a:rPr lang="en-US" dirty="0" smtClean="0"/>
              <a:t>. </a:t>
            </a:r>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14</a:t>
            </a:fld>
            <a:endParaRPr lang="en-US"/>
          </a:p>
        </p:txBody>
      </p:sp>
    </p:spTree>
    <p:extLst>
      <p:ext uri="{BB962C8B-B14F-4D97-AF65-F5344CB8AC3E}">
        <p14:creationId xmlns:p14="http://schemas.microsoft.com/office/powerpoint/2010/main" val="3426671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Excessive alcohol intake combined with chronic viral hepatitis C can impair liver regeneration and promote fibrosis, hence it should be avoided.</a:t>
            </a:r>
          </a:p>
          <a:p>
            <a:r>
              <a:rPr lang="en-US" dirty="0" smtClean="0"/>
              <a:t>HCV-positive individuals should be instructed not to donate blood, tissues, or semen. Furthermore,</a:t>
            </a:r>
            <a:r>
              <a:rPr lang="en-US" baseline="0" dirty="0" smtClean="0"/>
              <a:t> p</a:t>
            </a:r>
            <a:r>
              <a:rPr lang="en-US" dirty="0" smtClean="0"/>
              <a:t>atients should also be asked about donations made when they may have been infected and if they received blood or blood products as a possible source of infection. </a:t>
            </a:r>
            <a:r>
              <a:rPr lang="en-US" dirty="0" smtClean="0"/>
              <a:t>People should be informed not to share needles, syringes or other drug paraphernalia such as spoons, straws, crack pipes, filters and cookers. Ideally injection equipment should be disposed of carefully.</a:t>
            </a:r>
            <a:r>
              <a:rPr lang="en-US" baseline="0" dirty="0" smtClean="0"/>
              <a:t> </a:t>
            </a:r>
            <a:r>
              <a:rPr lang="en-US" dirty="0" smtClean="0"/>
              <a:t>People with multiple sexual partners should be counseled about safer sex practices including use of barrier protection like condoms during all types of sexual intercourse. Moreover, i</a:t>
            </a:r>
            <a:r>
              <a:rPr lang="en-US" dirty="0" smtClean="0"/>
              <a:t>ndividuals should be encouraged to discuss their hepatitis C positive status with their long term partner as there is a small risk of transmission during intercourse. The partner should be counseled about their risk and should be offered testing for HCV.</a:t>
            </a:r>
            <a:r>
              <a:rPr lang="en-US" baseline="0" dirty="0" smtClean="0"/>
              <a:t> Also, p</a:t>
            </a:r>
            <a:r>
              <a:rPr lang="en-US" dirty="0" smtClean="0"/>
              <a:t>regnant women with cirrhosis should be referred to a specialist with expertise in high risk obstetrical care (</a:t>
            </a:r>
            <a:r>
              <a:rPr lang="en-US" sz="1200" kern="1200" dirty="0" smtClean="0">
                <a:solidFill>
                  <a:schemeClr val="tx1"/>
                </a:solidFill>
                <a:effectLst/>
                <a:latin typeface="+mn-lt"/>
                <a:ea typeface="+mn-ea"/>
                <a:cs typeface="+mn-cs"/>
              </a:rPr>
              <a:t>Sullivan, Spooner, Harris,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 &amp; Abraham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2018). </a:t>
            </a:r>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15</a:t>
            </a:fld>
            <a:endParaRPr lang="en-US"/>
          </a:p>
        </p:txBody>
      </p:sp>
    </p:spTree>
    <p:extLst>
      <p:ext uri="{BB962C8B-B14F-4D97-AF65-F5344CB8AC3E}">
        <p14:creationId xmlns:p14="http://schemas.microsoft.com/office/powerpoint/2010/main" val="3386100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There is no vaccine for hepatitis C, however,</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 prevention of HCV infection depends upon reducing the risk of exposure to the virus in health-care settings and in higher risk populations, for example, people who inject drugs, and through sexual contact. The following list provides a limited example of primary prevention interventions recommended by WHO:</a:t>
            </a:r>
          </a:p>
          <a:p>
            <a:r>
              <a:rPr lang="en-US" sz="1200" b="0" i="0" kern="1200" dirty="0" smtClean="0">
                <a:solidFill>
                  <a:schemeClr val="tx1"/>
                </a:solidFill>
                <a:effectLst/>
                <a:latin typeface="+mn-lt"/>
                <a:ea typeface="+mn-ea"/>
                <a:cs typeface="+mn-cs"/>
              </a:rPr>
              <a:t>hand hygiene: including surgical hand preparation, hand washing and use of gloves;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safe and appropriate use of health care injections;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safe handling and disposal of sharps and waste;</a:t>
            </a:r>
          </a:p>
          <a:p>
            <a:r>
              <a:rPr lang="en-US" sz="1200" b="0" i="0" kern="1200" dirty="0" smtClean="0">
                <a:solidFill>
                  <a:schemeClr val="tx1"/>
                </a:solidFill>
                <a:effectLst/>
                <a:latin typeface="+mn-lt"/>
                <a:ea typeface="+mn-ea"/>
                <a:cs typeface="+mn-cs"/>
              </a:rPr>
              <a:t>provision of comprehensive harm-reduction services to people who inject drugs including sterile injecting equipment;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testing of donated blood for hepatitis B and C (as well as HIV and syphilis);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training of health personnel; and</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promotion of correct and consistent use of condoms (</a:t>
            </a:r>
            <a:r>
              <a:rPr lang="en-US" sz="1200" kern="1200" dirty="0" err="1" smtClean="0">
                <a:solidFill>
                  <a:schemeClr val="tx1"/>
                </a:solidFill>
                <a:effectLst/>
                <a:latin typeface="+mn-lt"/>
                <a:ea typeface="+mn-ea"/>
                <a:cs typeface="+mn-cs"/>
              </a:rPr>
              <a:t>Cousien</a:t>
            </a:r>
            <a:r>
              <a:rPr lang="en-US" sz="1200" kern="1200" dirty="0" smtClean="0">
                <a:solidFill>
                  <a:schemeClr val="tx1"/>
                </a:solidFill>
                <a:effectLst/>
                <a:latin typeface="+mn-lt"/>
                <a:ea typeface="+mn-ea"/>
                <a:cs typeface="+mn-cs"/>
              </a:rPr>
              <a:t> et al 2016)</a:t>
            </a:r>
            <a:r>
              <a:rPr lang="en-US" sz="1200" b="0" i="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16</a:t>
            </a:fld>
            <a:endParaRPr lang="en-US"/>
          </a:p>
        </p:txBody>
      </p:sp>
    </p:spTree>
    <p:extLst>
      <p:ext uri="{BB962C8B-B14F-4D97-AF65-F5344CB8AC3E}">
        <p14:creationId xmlns:p14="http://schemas.microsoft.com/office/powerpoint/2010/main" val="2918709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secondary</a:t>
            </a:r>
            <a:r>
              <a:rPr lang="en-US" baseline="0" dirty="0" smtClean="0"/>
              <a:t> and tertiary prevention, </a:t>
            </a:r>
            <a:r>
              <a:rPr lang="en-US" sz="1200" b="0" i="0" kern="1200" baseline="0" dirty="0" smtClean="0">
                <a:solidFill>
                  <a:schemeClr val="tx1"/>
                </a:solidFill>
                <a:effectLst/>
                <a:latin typeface="+mn-lt"/>
                <a:ea typeface="+mn-ea"/>
                <a:cs typeface="+mn-cs"/>
              </a:rPr>
              <a:t>f</a:t>
            </a:r>
            <a:r>
              <a:rPr lang="en-US" sz="1200" b="0" i="0" kern="1200" dirty="0" smtClean="0">
                <a:solidFill>
                  <a:schemeClr val="tx1"/>
                </a:solidFill>
                <a:effectLst/>
                <a:latin typeface="+mn-lt"/>
                <a:ea typeface="+mn-ea"/>
                <a:cs typeface="+mn-cs"/>
              </a:rPr>
              <a:t>or people infected with the hepatitis C virus, WHO recommends: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education and counseling on options for care and treatment;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immunization with the hepatitis A and B vaccines to prevent co-infection from these hepatitis viruses and to protect their liver;</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early and appropriate medical management including antiviral therapy if appropriate; and</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regular monitoring for early diagnosis of chronic liver disease (</a:t>
            </a:r>
            <a:r>
              <a:rPr lang="en-US" sz="1200" kern="1200" dirty="0" err="1" smtClean="0">
                <a:solidFill>
                  <a:schemeClr val="tx1"/>
                </a:solidFill>
                <a:effectLst/>
                <a:latin typeface="+mn-lt"/>
                <a:ea typeface="+mn-ea"/>
                <a:cs typeface="+mn-cs"/>
              </a:rPr>
              <a:t>Shrivastava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a:t>
            </a:r>
            <a:r>
              <a:rPr lang="en-US" sz="1200" kern="1200" dirty="0" err="1" smtClean="0">
                <a:solidFill>
                  <a:schemeClr val="tx1"/>
                </a:solidFill>
                <a:effectLst/>
                <a:latin typeface="+mn-lt"/>
                <a:ea typeface="+mn-ea"/>
                <a:cs typeface="+mn-cs"/>
              </a:rPr>
              <a:t>Shrivastava</a:t>
            </a:r>
            <a:r>
              <a:rPr lang="en-US" sz="1200" kern="1200" dirty="0" smtClean="0">
                <a:solidFill>
                  <a:schemeClr val="tx1"/>
                </a:solidFill>
                <a:effectLst/>
                <a:latin typeface="+mn-lt"/>
                <a:ea typeface="+mn-ea"/>
                <a:cs typeface="+mn-cs"/>
              </a:rPr>
              <a:t>, P2019)</a:t>
            </a:r>
            <a:r>
              <a:rPr lang="en-US" sz="1200" b="0" i="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17</a:t>
            </a:fld>
            <a:endParaRPr lang="en-US"/>
          </a:p>
        </p:txBody>
      </p:sp>
    </p:spTree>
    <p:extLst>
      <p:ext uri="{BB962C8B-B14F-4D97-AF65-F5344CB8AC3E}">
        <p14:creationId xmlns:p14="http://schemas.microsoft.com/office/powerpoint/2010/main" val="1847019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Virus inactivation procedures apply numerous treatment methods, the main ones include; chemical inactivation, heat, or UV irradiation. These inactivation methods target either the lipid envelope membrane, the viral capsid, and/or the viral genome. These viral RNA, the viral capsid and envelope constitute possible targets for particle disruption by inactivation treatments. The use of viral inactivation methods is an essential part of infection control practices since</a:t>
            </a:r>
            <a:r>
              <a:rPr lang="en-US" sz="1200" b="0" i="0" kern="1200" baseline="0" dirty="0" smtClean="0">
                <a:solidFill>
                  <a:schemeClr val="tx1"/>
                </a:solidFill>
                <a:effectLst/>
                <a:latin typeface="+mn-lt"/>
                <a:ea typeface="+mn-ea"/>
                <a:cs typeface="+mn-cs"/>
              </a:rPr>
              <a:t> it </a:t>
            </a:r>
            <a:r>
              <a:rPr lang="en-US" sz="1200" b="0" i="0" kern="1200" dirty="0" smtClean="0">
                <a:solidFill>
                  <a:schemeClr val="tx1"/>
                </a:solidFill>
                <a:effectLst/>
                <a:latin typeface="+mn-lt"/>
                <a:ea typeface="+mn-ea"/>
                <a:cs typeface="+mn-cs"/>
              </a:rPr>
              <a:t>plays an important role in the prevention of nosocomial infections (</a:t>
            </a:r>
            <a:r>
              <a:rPr lang="en-US" sz="1200" kern="1200" dirty="0" err="1" smtClean="0">
                <a:solidFill>
                  <a:schemeClr val="tx1"/>
                </a:solidFill>
                <a:effectLst/>
                <a:latin typeface="+mn-lt"/>
                <a:ea typeface="+mn-ea"/>
                <a:cs typeface="+mn-cs"/>
              </a:rPr>
              <a:t>Pfaender</a:t>
            </a:r>
            <a:r>
              <a:rPr lang="en-US" sz="1200" kern="1200" dirty="0" smtClean="0">
                <a:solidFill>
                  <a:schemeClr val="tx1"/>
                </a:solidFill>
                <a:effectLst/>
                <a:latin typeface="+mn-lt"/>
                <a:ea typeface="+mn-ea"/>
                <a:cs typeface="+mn-cs"/>
              </a:rPr>
              <a:t> et</a:t>
            </a:r>
            <a:r>
              <a:rPr lang="en-US" sz="1200" kern="1200" baseline="0" dirty="0" smtClean="0">
                <a:solidFill>
                  <a:schemeClr val="tx1"/>
                </a:solidFill>
                <a:effectLst/>
                <a:latin typeface="+mn-lt"/>
                <a:ea typeface="+mn-ea"/>
                <a:cs typeface="+mn-cs"/>
              </a:rPr>
              <a:t> al. 2015)</a:t>
            </a:r>
            <a:r>
              <a:rPr lang="en-US" sz="1200" b="0" i="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18</a:t>
            </a:fld>
            <a:endParaRPr lang="en-US"/>
          </a:p>
        </p:txBody>
      </p:sp>
    </p:spTree>
    <p:extLst>
      <p:ext uri="{BB962C8B-B14F-4D97-AF65-F5344CB8AC3E}">
        <p14:creationId xmlns:p14="http://schemas.microsoft.com/office/powerpoint/2010/main" val="1652104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19</a:t>
            </a:fld>
            <a:endParaRPr lang="en-US"/>
          </a:p>
        </p:txBody>
      </p:sp>
    </p:spTree>
    <p:extLst>
      <p:ext uri="{BB962C8B-B14F-4D97-AF65-F5344CB8AC3E}">
        <p14:creationId xmlns:p14="http://schemas.microsoft.com/office/powerpoint/2010/main" val="3240546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	The</a:t>
            </a:r>
            <a:r>
              <a:rPr lang="en-US" baseline="0" dirty="0" smtClean="0">
                <a:latin typeface="Times New Roman" pitchFamily="18" charset="0"/>
                <a:cs typeface="Times New Roman" pitchFamily="18" charset="0"/>
              </a:rPr>
              <a:t> most predominant barriers to treatment of HCV in U.S include </a:t>
            </a:r>
            <a:r>
              <a:rPr lang="en-US" dirty="0" smtClean="0">
                <a:latin typeface="Times New Roman" pitchFamily="18" charset="0"/>
                <a:cs typeface="Times New Roman" pitchFamily="18" charset="0"/>
              </a:rPr>
              <a:t>prior authorization by insurer;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WV Medicaid requirements,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fibrosis (scarring in liver) &gt; F2,</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abstinent &gt; 3 months;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specialist consultation required; rural population with difficult access to specialists in cities;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primary care providers who lack knowledge;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experience to diagnose;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evaluate and treat hepatitis C (</a:t>
            </a:r>
            <a:r>
              <a:rPr lang="en-US" sz="1200" kern="1200" dirty="0" err="1" smtClean="0">
                <a:solidFill>
                  <a:schemeClr val="tx1"/>
                </a:solidFill>
                <a:effectLst/>
                <a:latin typeface="Times New Roman" pitchFamily="18" charset="0"/>
                <a:ea typeface="+mn-ea"/>
                <a:cs typeface="Times New Roman" pitchFamily="18" charset="0"/>
              </a:rPr>
              <a:t>Edlin</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err="1" smtClean="0">
                <a:solidFill>
                  <a:schemeClr val="tx1"/>
                </a:solidFill>
                <a:effectLst/>
                <a:latin typeface="Times New Roman" pitchFamily="18" charset="0"/>
                <a:ea typeface="+mn-ea"/>
                <a:cs typeface="Times New Roman" pitchFamily="18" charset="0"/>
              </a:rPr>
              <a:t>Eckhardt</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err="1" smtClean="0">
                <a:solidFill>
                  <a:schemeClr val="tx1"/>
                </a:solidFill>
                <a:effectLst/>
                <a:latin typeface="Times New Roman" pitchFamily="18" charset="0"/>
                <a:ea typeface="+mn-ea"/>
                <a:cs typeface="Times New Roman" pitchFamily="18" charset="0"/>
              </a:rPr>
              <a:t>Shu</a:t>
            </a:r>
            <a:r>
              <a:rPr lang="en-US" sz="1200" kern="1200" dirty="0" smtClean="0">
                <a:solidFill>
                  <a:schemeClr val="tx1"/>
                </a:solidFill>
                <a:effectLst/>
                <a:latin typeface="Times New Roman" pitchFamily="18" charset="0"/>
                <a:ea typeface="+mn-ea"/>
                <a:cs typeface="Times New Roman" pitchFamily="18" charset="0"/>
              </a:rPr>
              <a:t>, Holmberg &amp; Swan, 2015).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F0B3C08-60DD-481C-BBE9-2E8BD1C5D68A}" type="slidenum">
              <a:rPr lang="en-US" smtClean="0"/>
              <a:t>20</a:t>
            </a:fld>
            <a:endParaRPr lang="en-US"/>
          </a:p>
        </p:txBody>
      </p:sp>
    </p:spTree>
    <p:extLst>
      <p:ext uri="{BB962C8B-B14F-4D97-AF65-F5344CB8AC3E}">
        <p14:creationId xmlns:p14="http://schemas.microsoft.com/office/powerpoint/2010/main" val="2392660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21</a:t>
            </a:fld>
            <a:endParaRPr lang="en-US"/>
          </a:p>
        </p:txBody>
      </p:sp>
    </p:spTree>
    <p:extLst>
      <p:ext uri="{BB962C8B-B14F-4D97-AF65-F5344CB8AC3E}">
        <p14:creationId xmlns:p14="http://schemas.microsoft.com/office/powerpoint/2010/main" val="719427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Hepatitis C virus (HCV) infection causes more lost years of life and illness than any other infectious disease in Ontario, and likely in Canada. </a:t>
            </a:r>
            <a:r>
              <a:rPr lang="en-US" sz="1200" i="0" kern="1200" dirty="0" smtClean="0">
                <a:solidFill>
                  <a:schemeClr val="tx1"/>
                </a:solidFill>
                <a:effectLst/>
                <a:latin typeface="Times New Roman" pitchFamily="18" charset="0"/>
                <a:ea typeface="+mn-ea"/>
                <a:cs typeface="Times New Roman" pitchFamily="18" charset="0"/>
              </a:rPr>
              <a:t> The following recommendations should be undertaken in the near term to start addressing them. </a:t>
            </a:r>
            <a:r>
              <a:rPr lang="en-US" sz="1200" i="0" kern="1200" baseline="0" dirty="0" smtClean="0">
                <a:solidFill>
                  <a:schemeClr val="tx1"/>
                </a:solidFill>
                <a:effectLst/>
                <a:latin typeface="Times New Roman" pitchFamily="18" charset="0"/>
                <a:ea typeface="+mn-ea"/>
                <a:cs typeface="Times New Roman" pitchFamily="18" charset="0"/>
              </a:rPr>
              <a:t> They include; </a:t>
            </a:r>
            <a:r>
              <a:rPr lang="en-US" sz="1200" i="0" kern="1200" dirty="0" smtClean="0">
                <a:solidFill>
                  <a:schemeClr val="tx1"/>
                </a:solidFill>
                <a:effectLst/>
                <a:latin typeface="Times New Roman" pitchFamily="18" charset="0"/>
                <a:ea typeface="+mn-ea"/>
                <a:cs typeface="Times New Roman" pitchFamily="18" charset="0"/>
              </a:rPr>
              <a:t>National strategy to screen for and treat HCV infections would substantially reduce HCV-related morbidity and mortality;</a:t>
            </a:r>
            <a:r>
              <a:rPr lang="en-US" sz="1200" i="0" kern="1200" baseline="0" dirty="0" smtClean="0">
                <a:solidFill>
                  <a:schemeClr val="tx1"/>
                </a:solidFill>
                <a:effectLst/>
                <a:latin typeface="Times New Roman" pitchFamily="18" charset="0"/>
                <a:ea typeface="+mn-ea"/>
                <a:cs typeface="Times New Roman" pitchFamily="18" charset="0"/>
              </a:rPr>
              <a:t> </a:t>
            </a:r>
            <a:r>
              <a:rPr lang="en-US" sz="1200" i="0" kern="1200" dirty="0" smtClean="0">
                <a:solidFill>
                  <a:schemeClr val="tx1"/>
                </a:solidFill>
                <a:effectLst/>
                <a:latin typeface="Times New Roman" pitchFamily="18" charset="0"/>
                <a:ea typeface="+mn-ea"/>
                <a:cs typeface="Times New Roman" pitchFamily="18" charset="0"/>
              </a:rPr>
              <a:t>Birth-cohort screening of people born between 1945 and 1975 coupled with a strategy for follow-up treatment and education is probably the best method to identify and provide care to affected people in Canada;</a:t>
            </a:r>
            <a:r>
              <a:rPr lang="en-US" sz="1200" i="0" kern="1200" baseline="0" dirty="0" smtClean="0">
                <a:solidFill>
                  <a:schemeClr val="tx1"/>
                </a:solidFill>
                <a:effectLst/>
                <a:latin typeface="Times New Roman" pitchFamily="18" charset="0"/>
                <a:ea typeface="+mn-ea"/>
                <a:cs typeface="Times New Roman" pitchFamily="18" charset="0"/>
              </a:rPr>
              <a:t> </a:t>
            </a:r>
            <a:r>
              <a:rPr lang="en-US" sz="1200" i="0" kern="1200" dirty="0" smtClean="0">
                <a:solidFill>
                  <a:schemeClr val="tx1"/>
                </a:solidFill>
                <a:effectLst/>
                <a:latin typeface="Times New Roman" pitchFamily="18" charset="0"/>
                <a:ea typeface="+mn-ea"/>
                <a:cs typeface="Times New Roman" pitchFamily="18" charset="0"/>
              </a:rPr>
              <a:t>Population-level data on the prevalence and health impact of HCV infection are needed in Canada (</a:t>
            </a:r>
            <a:r>
              <a:rPr lang="en-US" dirty="0" err="1" smtClean="0">
                <a:latin typeface="Times New Roman" pitchFamily="18" charset="0"/>
                <a:cs typeface="Times New Roman" pitchFamily="18" charset="0"/>
              </a:rPr>
              <a:t>Krajden</a:t>
            </a:r>
            <a:r>
              <a:rPr lang="en-US" dirty="0" smtClean="0">
                <a:latin typeface="Times New Roman" pitchFamily="18" charset="0"/>
                <a:cs typeface="Times New Roman" pitchFamily="18" charset="0"/>
              </a:rPr>
              <a:t>, Cook</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&amp; </a:t>
            </a:r>
            <a:r>
              <a:rPr lang="en-US" dirty="0" err="1" smtClean="0">
                <a:latin typeface="Times New Roman" pitchFamily="18" charset="0"/>
                <a:cs typeface="Times New Roman" pitchFamily="18" charset="0"/>
              </a:rPr>
              <a:t>Janjua</a:t>
            </a:r>
            <a:r>
              <a:rPr lang="en-US" dirty="0" smtClean="0">
                <a:latin typeface="Times New Roman" pitchFamily="18" charset="0"/>
                <a:cs typeface="Times New Roman" pitchFamily="18" charset="0"/>
              </a:rPr>
              <a:t>, 2018)</a:t>
            </a:r>
            <a:r>
              <a:rPr lang="en-US" sz="1200" i="0" kern="1200" dirty="0" smtClean="0">
                <a:solidFill>
                  <a:schemeClr val="tx1"/>
                </a:solidFill>
                <a:effectLst/>
                <a:latin typeface="Times New Roman" pitchFamily="18" charset="0"/>
                <a:ea typeface="+mn-ea"/>
                <a:cs typeface="Times New Roman" pitchFamily="18" charset="0"/>
              </a:rPr>
              <a:t>.</a:t>
            </a:r>
            <a:endParaRPr lang="en-US" sz="1200" kern="1200" dirty="0" smtClean="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F0B3C08-60DD-481C-BBE9-2E8BD1C5D68A}" type="slidenum">
              <a:rPr lang="en-US" smtClean="0"/>
              <a:t>22</a:t>
            </a:fld>
            <a:endParaRPr lang="en-US"/>
          </a:p>
        </p:txBody>
      </p:sp>
    </p:spTree>
    <p:extLst>
      <p:ext uri="{BB962C8B-B14F-4D97-AF65-F5344CB8AC3E}">
        <p14:creationId xmlns:p14="http://schemas.microsoft.com/office/powerpoint/2010/main" val="963224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general recommendations for addressing Hepatitis</a:t>
            </a:r>
            <a:r>
              <a:rPr lang="en-US" baseline="0" dirty="0" smtClean="0"/>
              <a:t> C. These include; </a:t>
            </a:r>
            <a:r>
              <a:rPr lang="en-US" dirty="0" smtClean="0"/>
              <a:t>addressing stigma;</a:t>
            </a:r>
            <a:r>
              <a:rPr lang="en-US" baseline="0" dirty="0" smtClean="0"/>
              <a:t> </a:t>
            </a:r>
            <a:r>
              <a:rPr lang="en-US" dirty="0" smtClean="0"/>
              <a:t>expanding substance abuse treatment; enhancing harm reduction services</a:t>
            </a:r>
            <a:r>
              <a:rPr lang="en-US" baseline="0" dirty="0" smtClean="0"/>
              <a:t> like limiting </a:t>
            </a:r>
            <a:r>
              <a:rPr lang="en-US" dirty="0" smtClean="0"/>
              <a:t>accessible syringe services;</a:t>
            </a:r>
            <a:r>
              <a:rPr lang="en-US" baseline="0" dirty="0" smtClean="0"/>
              <a:t> </a:t>
            </a:r>
            <a:r>
              <a:rPr lang="en-US" dirty="0" smtClean="0"/>
              <a:t>‘test-and-treat’ hepatitis C and HIV;</a:t>
            </a:r>
            <a:r>
              <a:rPr lang="en-US" baseline="0" dirty="0" smtClean="0"/>
              <a:t> </a:t>
            </a:r>
            <a:r>
              <a:rPr lang="en-US" dirty="0" smtClean="0"/>
              <a:t> pre-exposure prophylaxis for HIV;</a:t>
            </a:r>
            <a:r>
              <a:rPr lang="en-US" baseline="0" dirty="0" smtClean="0"/>
              <a:t> </a:t>
            </a:r>
            <a:r>
              <a:rPr lang="en-US" dirty="0" smtClean="0"/>
              <a:t>hepatitis B vaccination; expanding provider pool; hepatitis C ECHO (web-based training);</a:t>
            </a:r>
            <a:r>
              <a:rPr lang="en-US" baseline="0" dirty="0" smtClean="0"/>
              <a:t> </a:t>
            </a:r>
            <a:r>
              <a:rPr lang="en-US" dirty="0" smtClean="0"/>
              <a:t>removing specialist requirement for prescribing;</a:t>
            </a:r>
            <a:r>
              <a:rPr lang="en-US" baseline="0" dirty="0" smtClean="0"/>
              <a:t> </a:t>
            </a:r>
            <a:r>
              <a:rPr lang="en-US" dirty="0" smtClean="0"/>
              <a:t>removing requirement for liver damage (fibrosis);</a:t>
            </a:r>
            <a:r>
              <a:rPr lang="en-US" baseline="0" dirty="0" smtClean="0"/>
              <a:t> </a:t>
            </a:r>
            <a:r>
              <a:rPr lang="en-US" dirty="0" smtClean="0"/>
              <a:t> removing </a:t>
            </a:r>
            <a:r>
              <a:rPr lang="en-US" dirty="0" err="1" smtClean="0"/>
              <a:t>require.ment</a:t>
            </a:r>
            <a:r>
              <a:rPr lang="en-US" dirty="0" smtClean="0"/>
              <a:t> for sobriety (requires accessible syringe services) (</a:t>
            </a:r>
            <a:r>
              <a:rPr lang="en-US" sz="1200" kern="1200" dirty="0" err="1" smtClean="0">
                <a:solidFill>
                  <a:schemeClr val="tx1"/>
                </a:solidFill>
                <a:effectLst/>
                <a:latin typeface="+mn-lt"/>
                <a:ea typeface="+mn-ea"/>
                <a:cs typeface="+mn-cs"/>
              </a:rPr>
              <a:t>Pawlotsky</a:t>
            </a:r>
            <a:r>
              <a:rPr lang="en-US" sz="1200" kern="1200" dirty="0" smtClean="0">
                <a:solidFill>
                  <a:schemeClr val="tx1"/>
                </a:solidFill>
                <a:effectLst/>
                <a:latin typeface="+mn-lt"/>
                <a:ea typeface="+mn-ea"/>
                <a:cs typeface="+mn-cs"/>
              </a:rPr>
              <a:t> et al. 2015).</a:t>
            </a:r>
            <a:r>
              <a:rPr lang="en-US" sz="120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23</a:t>
            </a:fld>
            <a:endParaRPr lang="en-US"/>
          </a:p>
        </p:txBody>
      </p:sp>
    </p:spTree>
    <p:extLst>
      <p:ext uri="{BB962C8B-B14F-4D97-AF65-F5344CB8AC3E}">
        <p14:creationId xmlns:p14="http://schemas.microsoft.com/office/powerpoint/2010/main" val="2690933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According to the</a:t>
            </a:r>
            <a:r>
              <a:rPr lang="en-US" baseline="0" dirty="0" smtClean="0"/>
              <a:t> </a:t>
            </a:r>
            <a:r>
              <a:rPr lang="en-US" dirty="0" smtClean="0"/>
              <a:t>published the</a:t>
            </a:r>
            <a:r>
              <a:rPr lang="en-US" baseline="0" dirty="0" smtClean="0"/>
              <a:t> </a:t>
            </a:r>
            <a:r>
              <a:rPr lang="en-US" i="0" dirty="0" smtClean="0"/>
              <a:t>Global Hepatitis Report, 2017</a:t>
            </a:r>
            <a:r>
              <a:rPr lang="en-US" dirty="0" smtClean="0"/>
              <a:t>, WHO outlines</a:t>
            </a:r>
            <a:r>
              <a:rPr lang="en-US" baseline="0" dirty="0" smtClean="0"/>
              <a:t> </a:t>
            </a:r>
            <a:r>
              <a:rPr lang="en-US" dirty="0" smtClean="0"/>
              <a:t> the baseline for the drive towards elimination. Its</a:t>
            </a:r>
            <a:r>
              <a:rPr lang="en-US" baseline="0" dirty="0" smtClean="0"/>
              <a:t>  effort</a:t>
            </a:r>
            <a:r>
              <a:rPr lang="en-US" dirty="0" smtClean="0"/>
              <a:t> towards achieving the global hepatitis goals under the Sustainable Development Agenda 203</a:t>
            </a:r>
            <a:r>
              <a:rPr lang="en-US" baseline="0" dirty="0" smtClean="0"/>
              <a:t>0 include the following:</a:t>
            </a:r>
            <a:endParaRPr lang="en-US" dirty="0" smtClean="0"/>
          </a:p>
          <a:p>
            <a:r>
              <a:rPr lang="en-US" dirty="0" smtClean="0"/>
              <a:t>Raising awareness, promoting partnerships and mobilizing resources;</a:t>
            </a:r>
            <a:r>
              <a:rPr lang="en-US" baseline="0" dirty="0" smtClean="0"/>
              <a:t> </a:t>
            </a:r>
            <a:r>
              <a:rPr lang="en-US" dirty="0" smtClean="0"/>
              <a:t>formulating evidence-based policy and data for action;</a:t>
            </a:r>
            <a:r>
              <a:rPr lang="en-US" baseline="0" dirty="0" smtClean="0"/>
              <a:t> </a:t>
            </a:r>
            <a:r>
              <a:rPr lang="en-US" dirty="0" smtClean="0"/>
              <a:t>preventing transmission; and</a:t>
            </a:r>
            <a:r>
              <a:rPr lang="en-US" baseline="0" dirty="0" smtClean="0"/>
              <a:t> </a:t>
            </a:r>
            <a:r>
              <a:rPr lang="en-US" dirty="0" smtClean="0"/>
              <a:t>scaling up screening, care and treatment services.</a:t>
            </a:r>
          </a:p>
          <a:p>
            <a:r>
              <a:rPr lang="en-US" dirty="0" smtClean="0"/>
              <a:t>This report sets out global statistics on viral hepatitis B and C, the rate of new infections, the prevalence of chronic infections and mortality caused by these two high-burden hepatitis viruses, as well as coverage of key interventions.</a:t>
            </a:r>
          </a:p>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24</a:t>
            </a:fld>
            <a:endParaRPr lang="en-US"/>
          </a:p>
        </p:txBody>
      </p:sp>
    </p:spTree>
    <p:extLst>
      <p:ext uri="{BB962C8B-B14F-4D97-AF65-F5344CB8AC3E}">
        <p14:creationId xmlns:p14="http://schemas.microsoft.com/office/powerpoint/2010/main" val="12628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26</a:t>
            </a:fld>
            <a:endParaRPr lang="en-US"/>
          </a:p>
        </p:txBody>
      </p:sp>
    </p:spTree>
    <p:extLst>
      <p:ext uri="{BB962C8B-B14F-4D97-AF65-F5344CB8AC3E}">
        <p14:creationId xmlns:p14="http://schemas.microsoft.com/office/powerpoint/2010/main" val="2954882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F0B3C08-60DD-481C-BBE9-2E8BD1C5D68A}" type="slidenum">
              <a:rPr lang="en-US" smtClean="0"/>
              <a:t>27</a:t>
            </a:fld>
            <a:endParaRPr lang="en-US"/>
          </a:p>
        </p:txBody>
      </p:sp>
    </p:spTree>
    <p:extLst>
      <p:ext uri="{BB962C8B-B14F-4D97-AF65-F5344CB8AC3E}">
        <p14:creationId xmlns:p14="http://schemas.microsoft.com/office/powerpoint/2010/main" val="3171984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C515B9F-1EB1-4436-9419-C673CAA89FF7}" type="datetimeFigureOut">
              <a:rPr lang="en-US" smtClean="0"/>
              <a:t>7/1/2019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126ACB9-ED83-4B78-A334-650F869E422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515B9F-1EB1-4436-9419-C673CAA89FF7}" type="datetimeFigureOut">
              <a:rPr lang="en-US" smtClean="0"/>
              <a:t>7/1/2019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6ACB9-ED83-4B78-A334-650F869E422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C515B9F-1EB1-4436-9419-C673CAA89FF7}" type="datetimeFigureOut">
              <a:rPr lang="en-US" smtClean="0"/>
              <a:t>7/1/2019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6ACB9-ED83-4B78-A334-650F869E422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C515B9F-1EB1-4436-9419-C673CAA89FF7}" type="datetimeFigureOut">
              <a:rPr lang="en-US" smtClean="0"/>
              <a:t>7/1/2019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26ACB9-ED83-4B78-A334-650F869E422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C515B9F-1EB1-4436-9419-C673CAA89FF7}" type="datetimeFigureOut">
              <a:rPr lang="en-US" smtClean="0"/>
              <a:t>7/1/2019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26ACB9-ED83-4B78-A334-650F869E422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C515B9F-1EB1-4436-9419-C673CAA89FF7}" type="datetimeFigureOut">
              <a:rPr lang="en-US" smtClean="0"/>
              <a:t>7/1/2019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26ACB9-ED83-4B78-A334-650F869E422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515B9F-1EB1-4436-9419-C673CAA89FF7}" type="datetimeFigureOut">
              <a:rPr lang="en-US" smtClean="0"/>
              <a:t>7/1/2019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26ACB9-ED83-4B78-A334-650F869E422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C515B9F-1EB1-4436-9419-C673CAA89FF7}" type="datetimeFigureOut">
              <a:rPr lang="en-US" smtClean="0"/>
              <a:t>7/1/2019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26ACB9-ED83-4B78-A334-650F869E422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C515B9F-1EB1-4436-9419-C673CAA89FF7}" type="datetimeFigureOut">
              <a:rPr lang="en-US" smtClean="0"/>
              <a:t>7/1/2019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126ACB9-ED83-4B78-A334-650F869E4223}"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515B9F-1EB1-4436-9419-C673CAA89FF7}" type="datetimeFigureOut">
              <a:rPr lang="en-US" smtClean="0"/>
              <a:t>7/1/2019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6ACB9-ED83-4B78-A334-650F869E422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C515B9F-1EB1-4436-9419-C673CAA89FF7}" type="datetimeFigureOut">
              <a:rPr lang="en-US" smtClean="0"/>
              <a:t>7/1/2019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26ACB9-ED83-4B78-A334-650F869E422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C515B9F-1EB1-4436-9419-C673CAA89FF7}" type="datetimeFigureOut">
              <a:rPr lang="en-US" smtClean="0"/>
              <a:t>7/1/2019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126ACB9-ED83-4B78-A334-650F869E4223}"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Hepatitis C</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610506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Definitions of Hepatitis C</a:t>
            </a:r>
            <a:endParaRPr lang="en-US" dirty="0"/>
          </a:p>
        </p:txBody>
      </p:sp>
      <p:sp>
        <p:nvSpPr>
          <p:cNvPr id="3" name="Content Placeholder 2"/>
          <p:cNvSpPr>
            <a:spLocks noGrp="1"/>
          </p:cNvSpPr>
          <p:nvPr>
            <p:ph idx="1"/>
          </p:nvPr>
        </p:nvSpPr>
        <p:spPr/>
        <p:txBody>
          <a:bodyPr>
            <a:normAutofit/>
          </a:bodyPr>
          <a:lstStyle/>
          <a:p>
            <a:r>
              <a:rPr lang="en-US" dirty="0"/>
              <a:t>Hepatitis C is a viral infection that affects the liver and ranges in severity from a mild illness lasting a few weeks to a serious, lifelong illness that attacks the liver. </a:t>
            </a:r>
            <a:endParaRPr lang="en-US" dirty="0" smtClean="0"/>
          </a:p>
          <a:p>
            <a:r>
              <a:rPr lang="en-US" dirty="0" smtClean="0"/>
              <a:t>Hepatitis </a:t>
            </a:r>
            <a:r>
              <a:rPr lang="en-US" dirty="0"/>
              <a:t>C virus (HCV) is an RNA-enveloped </a:t>
            </a:r>
            <a:r>
              <a:rPr lang="en-US" dirty="0" smtClean="0"/>
              <a:t>virus belonging </a:t>
            </a:r>
            <a:r>
              <a:rPr lang="en-US" dirty="0"/>
              <a:t>to the </a:t>
            </a:r>
            <a:r>
              <a:rPr lang="en-US" dirty="0" err="1"/>
              <a:t>Flaviviridae</a:t>
            </a:r>
            <a:r>
              <a:rPr lang="en-US" dirty="0"/>
              <a:t> family. </a:t>
            </a:r>
          </a:p>
          <a:p>
            <a:r>
              <a:rPr lang="en-US" dirty="0" smtClean="0"/>
              <a:t>Hepatitis </a:t>
            </a:r>
            <a:r>
              <a:rPr lang="en-US" dirty="0"/>
              <a:t>can lead to liver damage and possibly cancer. Hepatitis C was first identified in 1989. Before that it was called Non A Non B </a:t>
            </a:r>
            <a:r>
              <a:rPr lang="en-US" dirty="0" smtClean="0"/>
              <a:t>hepatitis (</a:t>
            </a:r>
            <a:r>
              <a:rPr lang="en-US" dirty="0" err="1" smtClean="0"/>
              <a:t>Petta</a:t>
            </a:r>
            <a:r>
              <a:rPr lang="en-US" dirty="0" smtClean="0"/>
              <a:t> et al. 2016).</a:t>
            </a:r>
            <a:endParaRPr lang="en-US" dirty="0"/>
          </a:p>
          <a:p>
            <a:endParaRPr lang="en-US" dirty="0"/>
          </a:p>
        </p:txBody>
      </p:sp>
    </p:spTree>
    <p:extLst>
      <p:ext uri="{BB962C8B-B14F-4D97-AF65-F5344CB8AC3E}">
        <p14:creationId xmlns:p14="http://schemas.microsoft.com/office/powerpoint/2010/main" val="1495934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Hepatitis C </a:t>
            </a:r>
            <a:endParaRPr lang="en-US" dirty="0"/>
          </a:p>
        </p:txBody>
      </p:sp>
      <p:sp>
        <p:nvSpPr>
          <p:cNvPr id="3" name="Content Placeholder 2"/>
          <p:cNvSpPr>
            <a:spLocks noGrp="1"/>
          </p:cNvSpPr>
          <p:nvPr>
            <p:ph idx="1"/>
          </p:nvPr>
        </p:nvSpPr>
        <p:spPr/>
        <p:txBody>
          <a:bodyPr/>
          <a:lstStyle/>
          <a:p>
            <a:r>
              <a:rPr lang="en-US" dirty="0" smtClean="0"/>
              <a:t>Acute Hepatitis C infection</a:t>
            </a:r>
          </a:p>
          <a:p>
            <a:r>
              <a:rPr lang="en-US" dirty="0" smtClean="0"/>
              <a:t>Chronic Hepatitis C infection</a:t>
            </a:r>
          </a:p>
          <a:p>
            <a:r>
              <a:rPr lang="en-US" dirty="0" smtClean="0"/>
              <a:t>Perinatal Infection Hepatitis Infection</a:t>
            </a:r>
            <a:endParaRPr lang="en-US" dirty="0"/>
          </a:p>
        </p:txBody>
      </p:sp>
    </p:spTree>
    <p:extLst>
      <p:ext uri="{BB962C8B-B14F-4D97-AF65-F5344CB8AC3E}">
        <p14:creationId xmlns:p14="http://schemas.microsoft.com/office/powerpoint/2010/main" val="7018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Hepatitis C Prevalence In United States</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Hepatitis C virus infection is the most common </a:t>
            </a:r>
            <a:r>
              <a:rPr lang="en-US" dirty="0" err="1"/>
              <a:t>bloodborne</a:t>
            </a:r>
            <a:r>
              <a:rPr lang="en-US" dirty="0"/>
              <a:t> infection</a:t>
            </a:r>
          </a:p>
          <a:p>
            <a:r>
              <a:rPr lang="en-US" dirty="0"/>
              <a:t>Approximately 2.4 million people live with hepatitis C virus infection</a:t>
            </a:r>
          </a:p>
          <a:p>
            <a:r>
              <a:rPr lang="en-US" dirty="0"/>
              <a:t>Previous estimates recorded 3.2 million HCV RNA positive persons.</a:t>
            </a:r>
          </a:p>
          <a:p>
            <a:r>
              <a:rPr lang="en-US" dirty="0"/>
              <a:t> The decline in Hepatitis C cases owes to identification of cure of chronic HCV infection; direct-acting antiviral therapy</a:t>
            </a:r>
          </a:p>
          <a:p>
            <a:endParaRPr lang="en-US" dirty="0"/>
          </a:p>
        </p:txBody>
      </p:sp>
    </p:spTree>
    <p:extLst>
      <p:ext uri="{BB962C8B-B14F-4D97-AF65-F5344CB8AC3E}">
        <p14:creationId xmlns:p14="http://schemas.microsoft.com/office/powerpoint/2010/main" val="1607499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Health Hazard</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pathogenic onset of HCV is </a:t>
            </a:r>
            <a:r>
              <a:rPr lang="en-US" dirty="0"/>
              <a:t>insidious, with anorexia, vague abdominal discomfort, nausea and vomiting, progressing to jaundice (less frequently than hepatitis B</a:t>
            </a:r>
            <a:r>
              <a:rPr lang="en-US" dirty="0" smtClean="0"/>
              <a:t>)</a:t>
            </a:r>
          </a:p>
          <a:p>
            <a:r>
              <a:rPr lang="en-US" dirty="0" smtClean="0"/>
              <a:t>The </a:t>
            </a:r>
            <a:r>
              <a:rPr lang="en-US" dirty="0"/>
              <a:t>severity ranges from unapparent cases in approximately 90% of infections to rare fulminating, fatal </a:t>
            </a:r>
            <a:r>
              <a:rPr lang="en-US" dirty="0" smtClean="0"/>
              <a:t>cases.</a:t>
            </a:r>
          </a:p>
          <a:p>
            <a:r>
              <a:rPr lang="en-US" dirty="0" smtClean="0"/>
              <a:t>For instance, </a:t>
            </a:r>
            <a:r>
              <a:rPr lang="en-US" dirty="0"/>
              <a:t>chronic liver disease with fluctuating or persistently elevated liver enzymes is common, </a:t>
            </a:r>
            <a:r>
              <a:rPr lang="en-US" dirty="0" smtClean="0"/>
              <a:t>and occurs </a:t>
            </a:r>
            <a:r>
              <a:rPr lang="en-US" dirty="0"/>
              <a:t>after 50%-80% of HCV infections in </a:t>
            </a:r>
            <a:r>
              <a:rPr lang="en-US" dirty="0" smtClean="0"/>
              <a:t>adults.</a:t>
            </a:r>
          </a:p>
          <a:p>
            <a:r>
              <a:rPr lang="en-US" dirty="0" smtClean="0"/>
              <a:t>30%-60%  of adults with </a:t>
            </a:r>
            <a:r>
              <a:rPr lang="en-US" dirty="0"/>
              <a:t>chronic liver disease, </a:t>
            </a:r>
            <a:r>
              <a:rPr lang="en-US" dirty="0" smtClean="0"/>
              <a:t>may </a:t>
            </a:r>
            <a:r>
              <a:rPr lang="en-US" dirty="0"/>
              <a:t>develop chronic active hepatitis and 5%-20% may develop </a:t>
            </a:r>
            <a:r>
              <a:rPr lang="en-US" dirty="0" smtClean="0"/>
              <a:t>cirrhosis (</a:t>
            </a:r>
            <a:r>
              <a:rPr lang="en-US" dirty="0" err="1" smtClean="0"/>
              <a:t>Petruzziello</a:t>
            </a:r>
            <a:r>
              <a:rPr lang="en-US" dirty="0"/>
              <a:t>, </a:t>
            </a:r>
            <a:r>
              <a:rPr lang="en-US" dirty="0" err="1" smtClean="0"/>
              <a:t>Marigliano</a:t>
            </a:r>
            <a:r>
              <a:rPr lang="en-US" dirty="0"/>
              <a:t>, </a:t>
            </a:r>
            <a:r>
              <a:rPr lang="en-US" dirty="0" err="1" smtClean="0"/>
              <a:t>Loquercio</a:t>
            </a:r>
            <a:r>
              <a:rPr lang="en-US" dirty="0"/>
              <a:t>, </a:t>
            </a:r>
            <a:r>
              <a:rPr lang="en-US" dirty="0" err="1" smtClean="0"/>
              <a:t>Cozzolino</a:t>
            </a:r>
            <a:r>
              <a:rPr lang="en-US" dirty="0"/>
              <a:t> </a:t>
            </a:r>
            <a:r>
              <a:rPr lang="en-US" dirty="0" smtClean="0"/>
              <a:t>&amp; </a:t>
            </a:r>
            <a:r>
              <a:rPr lang="en-US" dirty="0" err="1" smtClean="0"/>
              <a:t>Cacciapuoti</a:t>
            </a:r>
            <a:r>
              <a:rPr lang="en-US" dirty="0" smtClean="0"/>
              <a:t>, 2016)</a:t>
            </a:r>
            <a:r>
              <a:rPr lang="en-US" dirty="0" smtClean="0"/>
              <a:t>. </a:t>
            </a:r>
            <a:endParaRPr lang="en-US" dirty="0"/>
          </a:p>
        </p:txBody>
      </p:sp>
    </p:spTree>
    <p:extLst>
      <p:ext uri="{BB962C8B-B14F-4D97-AF65-F5344CB8AC3E}">
        <p14:creationId xmlns:p14="http://schemas.microsoft.com/office/powerpoint/2010/main" val="1028316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HCV is a universal </a:t>
            </a:r>
            <a:r>
              <a:rPr lang="en-US" dirty="0" smtClean="0"/>
              <a:t>infection   </a:t>
            </a:r>
            <a:r>
              <a:rPr lang="en-US" dirty="0"/>
              <a:t>found in every part of the world </a:t>
            </a:r>
            <a:endParaRPr lang="en-US" dirty="0" smtClean="0"/>
          </a:p>
          <a:p>
            <a:r>
              <a:rPr lang="en-US" dirty="0"/>
              <a:t>T</a:t>
            </a:r>
            <a:r>
              <a:rPr lang="en-US" dirty="0" smtClean="0"/>
              <a:t>he </a:t>
            </a:r>
            <a:r>
              <a:rPr lang="en-US" dirty="0"/>
              <a:t>virus is </a:t>
            </a:r>
            <a:r>
              <a:rPr lang="en-US" dirty="0" err="1"/>
              <a:t>parenterally</a:t>
            </a:r>
            <a:r>
              <a:rPr lang="en-US" dirty="0"/>
              <a:t> transmitted; </a:t>
            </a:r>
          </a:p>
          <a:p>
            <a:r>
              <a:rPr lang="en-US" dirty="0" smtClean="0"/>
              <a:t>In  </a:t>
            </a:r>
            <a:r>
              <a:rPr lang="en-US" dirty="0"/>
              <a:t>the United States, HCV accounts for about 20% of acute viral hepatitis cases, of which less than 5% are associated with blood transfusion; </a:t>
            </a:r>
            <a:endParaRPr lang="en-US" dirty="0" smtClean="0"/>
          </a:p>
          <a:p>
            <a:r>
              <a:rPr lang="en-US" dirty="0" smtClean="0"/>
              <a:t>prevalence </a:t>
            </a:r>
            <a:r>
              <a:rPr lang="en-US" dirty="0"/>
              <a:t>of anti-HCV is highest in injecting drug users and hemophilia patients (70%-90</a:t>
            </a:r>
            <a:r>
              <a:rPr lang="en-US" dirty="0" smtClean="0"/>
              <a:t>%),</a:t>
            </a:r>
          </a:p>
          <a:p>
            <a:r>
              <a:rPr lang="en-US" dirty="0" smtClean="0"/>
              <a:t>It  is  </a:t>
            </a:r>
            <a:r>
              <a:rPr lang="en-US" dirty="0"/>
              <a:t>moderate in hemodialysis patients (10%-20</a:t>
            </a:r>
            <a:r>
              <a:rPr lang="en-US" dirty="0" smtClean="0"/>
              <a:t>%)</a:t>
            </a:r>
          </a:p>
          <a:p>
            <a:r>
              <a:rPr lang="en-US" dirty="0" smtClean="0"/>
              <a:t>It is  </a:t>
            </a:r>
            <a:r>
              <a:rPr lang="en-US" dirty="0"/>
              <a:t>low in heterosexuals with multiple sex </a:t>
            </a:r>
            <a:r>
              <a:rPr lang="en-US" dirty="0" smtClean="0"/>
              <a:t>partners</a:t>
            </a:r>
            <a:r>
              <a:rPr lang="en-US" dirty="0"/>
              <a:t> </a:t>
            </a:r>
            <a:r>
              <a:rPr lang="en-US" dirty="0" smtClean="0"/>
              <a:t>(1</a:t>
            </a:r>
            <a:r>
              <a:rPr lang="en-US" dirty="0"/>
              <a:t>%-5%), and </a:t>
            </a:r>
            <a:endParaRPr lang="en-US" dirty="0" smtClean="0"/>
          </a:p>
          <a:p>
            <a:r>
              <a:rPr lang="en-US" dirty="0" smtClean="0"/>
              <a:t>lowest </a:t>
            </a:r>
            <a:r>
              <a:rPr lang="en-US" dirty="0"/>
              <a:t>in volunteer blood donors (0.3%-0.5</a:t>
            </a:r>
            <a:r>
              <a:rPr lang="en-US" dirty="0" smtClean="0"/>
              <a:t>%);</a:t>
            </a:r>
          </a:p>
          <a:p>
            <a:r>
              <a:rPr lang="en-US" dirty="0" smtClean="0"/>
              <a:t>The major </a:t>
            </a:r>
            <a:r>
              <a:rPr lang="en-US" dirty="0"/>
              <a:t>cause of </a:t>
            </a:r>
            <a:r>
              <a:rPr lang="en-US" dirty="0" err="1"/>
              <a:t>parenterally</a:t>
            </a:r>
            <a:r>
              <a:rPr lang="en-US" dirty="0"/>
              <a:t> transmitted </a:t>
            </a:r>
            <a:r>
              <a:rPr lang="en-US" dirty="0" smtClean="0"/>
              <a:t>are both non </a:t>
            </a:r>
            <a:r>
              <a:rPr lang="en-US" dirty="0"/>
              <a:t>A, non B hepatitis</a:t>
            </a:r>
          </a:p>
        </p:txBody>
      </p:sp>
    </p:spTree>
    <p:extLst>
      <p:ext uri="{BB962C8B-B14F-4D97-AF65-F5344CB8AC3E}">
        <p14:creationId xmlns:p14="http://schemas.microsoft.com/office/powerpoint/2010/main" val="333280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HCV Host Ranges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HCV exhibits a high degree of genetic heterogeneity.</a:t>
            </a:r>
          </a:p>
          <a:p>
            <a:r>
              <a:rPr lang="en-US" dirty="0"/>
              <a:t>The </a:t>
            </a:r>
            <a:r>
              <a:rPr lang="en-US" dirty="0" smtClean="0"/>
              <a:t>predisposition </a:t>
            </a:r>
            <a:r>
              <a:rPr lang="en-US" dirty="0"/>
              <a:t>for genetic change is </a:t>
            </a:r>
            <a:r>
              <a:rPr lang="en-US" dirty="0" smtClean="0"/>
              <a:t>associated mainly </a:t>
            </a:r>
            <a:r>
              <a:rPr lang="en-US" dirty="0"/>
              <a:t>with </a:t>
            </a:r>
            <a:r>
              <a:rPr lang="en-US" dirty="0" smtClean="0"/>
              <a:t>the error-prone </a:t>
            </a:r>
            <a:r>
              <a:rPr lang="en-US" dirty="0"/>
              <a:t>nature of its RNA-dependent RNA </a:t>
            </a:r>
            <a:r>
              <a:rPr lang="en-US" dirty="0" smtClean="0"/>
              <a:t>polymerase in conjunction with the high HCV replicative rate in vivo. </a:t>
            </a:r>
          </a:p>
          <a:p>
            <a:r>
              <a:rPr lang="en-US" dirty="0" smtClean="0"/>
              <a:t>This propensity </a:t>
            </a:r>
            <a:r>
              <a:rPr lang="en-US" dirty="0"/>
              <a:t>for genetic </a:t>
            </a:r>
            <a:r>
              <a:rPr lang="en-US" dirty="0" smtClean="0"/>
              <a:t>change results </a:t>
            </a:r>
            <a:r>
              <a:rPr lang="en-US" dirty="0"/>
              <a:t>in infected individuals harboring a diverse </a:t>
            </a:r>
            <a:r>
              <a:rPr lang="en-US" dirty="0" smtClean="0"/>
              <a:t>population of </a:t>
            </a:r>
            <a:r>
              <a:rPr lang="en-US" dirty="0"/>
              <a:t>viral variants known as a </a:t>
            </a:r>
            <a:r>
              <a:rPr lang="en-US" dirty="0" err="1"/>
              <a:t>quasispecies</a:t>
            </a:r>
            <a:r>
              <a:rPr lang="en-US" dirty="0"/>
              <a:t>, which evolve </a:t>
            </a:r>
            <a:r>
              <a:rPr lang="en-US" dirty="0" smtClean="0"/>
              <a:t>in response </a:t>
            </a:r>
            <a:r>
              <a:rPr lang="en-US" dirty="0"/>
              <a:t>to a variety of </a:t>
            </a:r>
            <a:r>
              <a:rPr lang="en-US" dirty="0" smtClean="0"/>
              <a:t>preferential </a:t>
            </a:r>
            <a:r>
              <a:rPr lang="en-US" dirty="0" smtClean="0"/>
              <a:t>pressures (</a:t>
            </a:r>
            <a:r>
              <a:rPr lang="en-US" dirty="0" smtClean="0"/>
              <a:t>von </a:t>
            </a:r>
            <a:r>
              <a:rPr lang="en-US" dirty="0" err="1" smtClean="0"/>
              <a:t>Schaewen</a:t>
            </a:r>
            <a:r>
              <a:rPr lang="en-US" dirty="0" smtClean="0"/>
              <a:t> et al. 2016)</a:t>
            </a:r>
            <a:r>
              <a:rPr lang="en-US" dirty="0" smtClean="0"/>
              <a:t>.</a:t>
            </a:r>
            <a:endParaRPr lang="en-US" dirty="0" smtClean="0"/>
          </a:p>
          <a:p>
            <a:r>
              <a:rPr lang="en-US" dirty="0" smtClean="0"/>
              <a:t>Despite HCV-speciﬁc </a:t>
            </a:r>
            <a:r>
              <a:rPr lang="en-US" dirty="0"/>
              <a:t>immunity </a:t>
            </a:r>
            <a:r>
              <a:rPr lang="en-US" dirty="0" smtClean="0"/>
              <a:t>being developed </a:t>
            </a:r>
            <a:r>
              <a:rPr lang="en-US" dirty="0"/>
              <a:t>after primary infection, it </a:t>
            </a:r>
            <a:r>
              <a:rPr lang="en-US" dirty="0" smtClean="0"/>
              <a:t>frequently </a:t>
            </a:r>
            <a:r>
              <a:rPr lang="en-US" dirty="0"/>
              <a:t>fails to eliminate the virus</a:t>
            </a:r>
            <a:r>
              <a:rPr lang="en-US" dirty="0" smtClean="0"/>
              <a:t>.</a:t>
            </a:r>
            <a:br>
              <a:rPr lang="en-US" dirty="0" smtClean="0"/>
            </a:b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73735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 of Transmission </a:t>
            </a:r>
            <a:endParaRPr lang="en-US" dirty="0"/>
          </a:p>
        </p:txBody>
      </p:sp>
      <p:sp>
        <p:nvSpPr>
          <p:cNvPr id="3" name="Content Placeholder 2"/>
          <p:cNvSpPr>
            <a:spLocks noGrp="1"/>
          </p:cNvSpPr>
          <p:nvPr>
            <p:ph idx="1"/>
          </p:nvPr>
        </p:nvSpPr>
        <p:spPr/>
        <p:txBody>
          <a:bodyPr>
            <a:normAutofit/>
          </a:bodyPr>
          <a:lstStyle/>
          <a:p>
            <a:r>
              <a:rPr lang="en-US" dirty="0" smtClean="0"/>
              <a:t>The fundamental mode of transmission of HCV include the percutaneous </a:t>
            </a:r>
            <a:r>
              <a:rPr lang="en-US" dirty="0"/>
              <a:t>exposure to contaminated </a:t>
            </a:r>
            <a:r>
              <a:rPr lang="en-US" dirty="0" smtClean="0"/>
              <a:t>blood and </a:t>
            </a:r>
            <a:r>
              <a:rPr lang="en-US" dirty="0"/>
              <a:t>plasma </a:t>
            </a:r>
            <a:r>
              <a:rPr lang="en-US" dirty="0" smtClean="0"/>
              <a:t>derivatives.</a:t>
            </a:r>
          </a:p>
          <a:p>
            <a:r>
              <a:rPr lang="en-US" dirty="0" smtClean="0"/>
              <a:t>The risk of transmission  often increase when the mother is co-infected with HIV</a:t>
            </a:r>
          </a:p>
          <a:p>
            <a:r>
              <a:rPr lang="en-US" dirty="0" smtClean="0"/>
              <a:t>The important vehicles of spread entail contaminated </a:t>
            </a:r>
            <a:r>
              <a:rPr lang="en-US" dirty="0"/>
              <a:t>needles and </a:t>
            </a:r>
            <a:r>
              <a:rPr lang="en-US" dirty="0" smtClean="0"/>
              <a:t>syringes, particularly </a:t>
            </a:r>
            <a:r>
              <a:rPr lang="en-US" dirty="0"/>
              <a:t>among injecting drug </a:t>
            </a:r>
            <a:r>
              <a:rPr lang="en-US" dirty="0" smtClean="0"/>
              <a:t>users.</a:t>
            </a:r>
          </a:p>
          <a:p>
            <a:r>
              <a:rPr lang="en-US" dirty="0" smtClean="0"/>
              <a:t>The risk </a:t>
            </a:r>
            <a:r>
              <a:rPr lang="en-US" dirty="0"/>
              <a:t>of HCV transmission by household contact and sexual activity has not been well </a:t>
            </a:r>
            <a:r>
              <a:rPr lang="en-US" dirty="0" smtClean="0"/>
              <a:t>defined</a:t>
            </a:r>
            <a:r>
              <a:rPr lang="en-US" dirty="0"/>
              <a:t>.</a:t>
            </a:r>
          </a:p>
        </p:txBody>
      </p:sp>
    </p:spTree>
    <p:extLst>
      <p:ext uri="{BB962C8B-B14F-4D97-AF65-F5344CB8AC3E}">
        <p14:creationId xmlns:p14="http://schemas.microsoft.com/office/powerpoint/2010/main" val="3722086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 of Hepatitis C</a:t>
            </a:r>
            <a:endParaRPr lang="en-US" dirty="0"/>
          </a:p>
        </p:txBody>
      </p:sp>
      <p:sp>
        <p:nvSpPr>
          <p:cNvPr id="3" name="Content Placeholder 2"/>
          <p:cNvSpPr>
            <a:spLocks noGrp="1"/>
          </p:cNvSpPr>
          <p:nvPr>
            <p:ph idx="1"/>
          </p:nvPr>
        </p:nvSpPr>
        <p:spPr/>
        <p:txBody>
          <a:bodyPr>
            <a:normAutofit/>
          </a:bodyPr>
          <a:lstStyle/>
          <a:p>
            <a:r>
              <a:rPr lang="en-US" dirty="0"/>
              <a:t>Symptoms may appear 2 weeks to 6 months after exposure to the </a:t>
            </a:r>
            <a:r>
              <a:rPr lang="en-US" dirty="0" smtClean="0"/>
              <a:t>virus.</a:t>
            </a:r>
          </a:p>
          <a:p>
            <a:r>
              <a:rPr lang="en-US" dirty="0" smtClean="0"/>
              <a:t>The </a:t>
            </a:r>
            <a:r>
              <a:rPr lang="en-US" dirty="0"/>
              <a:t>most common is chronic fatigue, </a:t>
            </a:r>
            <a:r>
              <a:rPr lang="en-US" dirty="0" smtClean="0"/>
              <a:t>others include </a:t>
            </a:r>
            <a:r>
              <a:rPr lang="en-US" dirty="0"/>
              <a:t>lack of appetite, abdominal pain, nausea, vomiting, itchiness, jaundice (yellowing of the skin and eyes), joint and muscle </a:t>
            </a:r>
            <a:r>
              <a:rPr lang="en-US" dirty="0" smtClean="0"/>
              <a:t>aches.</a:t>
            </a:r>
          </a:p>
          <a:p>
            <a:r>
              <a:rPr lang="en-US" dirty="0" smtClean="0"/>
              <a:t>Complications </a:t>
            </a:r>
            <a:r>
              <a:rPr lang="en-US" dirty="0"/>
              <a:t>of hepatitis include chronic liver disease such as cirrhosis, liver cancer and liver failure</a:t>
            </a:r>
            <a:endParaRPr lang="en-US" dirty="0"/>
          </a:p>
        </p:txBody>
      </p:sp>
    </p:spTree>
    <p:extLst>
      <p:ext uri="{BB962C8B-B14F-4D97-AF65-F5344CB8AC3E}">
        <p14:creationId xmlns:p14="http://schemas.microsoft.com/office/powerpoint/2010/main" val="1370016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Incubation Period</a:t>
            </a:r>
            <a:endParaRPr lang="en-US" dirty="0"/>
          </a:p>
        </p:txBody>
      </p:sp>
      <p:sp>
        <p:nvSpPr>
          <p:cNvPr id="3" name="Content Placeholder 2"/>
          <p:cNvSpPr>
            <a:spLocks noGrp="1"/>
          </p:cNvSpPr>
          <p:nvPr>
            <p:ph idx="1"/>
          </p:nvPr>
        </p:nvSpPr>
        <p:spPr/>
        <p:txBody>
          <a:bodyPr/>
          <a:lstStyle/>
          <a:p>
            <a:r>
              <a:rPr lang="en-US" dirty="0" smtClean="0"/>
              <a:t>The incubation period for Hepatitis C, ranges </a:t>
            </a:r>
            <a:r>
              <a:rPr lang="en-US" dirty="0"/>
              <a:t>from 2 weeks to 6 months; most commonly 7 - 10 weeks; </a:t>
            </a:r>
            <a:endParaRPr lang="en-US" dirty="0" smtClean="0"/>
          </a:p>
          <a:p>
            <a:r>
              <a:rPr lang="en-US" dirty="0" smtClean="0"/>
              <a:t>In most  cases, chronic </a:t>
            </a:r>
            <a:r>
              <a:rPr lang="en-US" dirty="0"/>
              <a:t>infection may persist for up to 20 years before onset of cirrhosis or </a:t>
            </a:r>
            <a:r>
              <a:rPr lang="en-US" dirty="0" err="1"/>
              <a:t>heptoma</a:t>
            </a:r>
            <a:endParaRPr lang="en-US" dirty="0"/>
          </a:p>
        </p:txBody>
      </p:sp>
    </p:spTree>
    <p:extLst>
      <p:ext uri="{BB962C8B-B14F-4D97-AF65-F5344CB8AC3E}">
        <p14:creationId xmlns:p14="http://schemas.microsoft.com/office/powerpoint/2010/main" val="2818417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Screening and diagnosis</a:t>
            </a:r>
            <a:br>
              <a:rPr lang="en-US" b="1"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F</a:t>
            </a:r>
            <a:r>
              <a:rPr lang="en-US" dirty="0" smtClean="0"/>
              <a:t>ew </a:t>
            </a:r>
            <a:r>
              <a:rPr lang="en-US" dirty="0"/>
              <a:t>people are diagnosed during the acute </a:t>
            </a:r>
            <a:r>
              <a:rPr lang="en-US" dirty="0" smtClean="0"/>
              <a:t>phase; acute </a:t>
            </a:r>
            <a:r>
              <a:rPr lang="en-US" dirty="0"/>
              <a:t>HCV infection is usually asymptomatic</a:t>
            </a:r>
            <a:r>
              <a:rPr lang="en-US" dirty="0" smtClean="0"/>
              <a:t>. </a:t>
            </a:r>
          </a:p>
          <a:p>
            <a:r>
              <a:rPr lang="en-US" dirty="0" smtClean="0"/>
              <a:t>In regards to </a:t>
            </a:r>
            <a:r>
              <a:rPr lang="en-US" dirty="0"/>
              <a:t>chronic HCV infection, the infection is also often undiagnosed because the infection remains </a:t>
            </a:r>
            <a:r>
              <a:rPr lang="en-US" dirty="0" smtClean="0"/>
              <a:t>asymptomatic</a:t>
            </a:r>
          </a:p>
          <a:p>
            <a:r>
              <a:rPr lang="en-US" dirty="0"/>
              <a:t>HCV infection is diagnosed in 2 steps:</a:t>
            </a:r>
          </a:p>
          <a:p>
            <a:r>
              <a:rPr lang="en-US" dirty="0"/>
              <a:t>Screening for anti-HCV antibodies with a serological test identifies people who have been infected with the virus.</a:t>
            </a:r>
          </a:p>
          <a:p>
            <a:r>
              <a:rPr lang="en-US" dirty="0"/>
              <a:t>If the test is positive for anti-HCV antibodies, a nucleic acid test for HCV ribonucleic acid (RNA) is needed to confirm chronic </a:t>
            </a:r>
            <a:r>
              <a:rPr lang="en-US" dirty="0" smtClean="0"/>
              <a:t>infection</a:t>
            </a:r>
            <a:endParaRPr lang="en-US" dirty="0"/>
          </a:p>
        </p:txBody>
      </p:sp>
    </p:spTree>
    <p:extLst>
      <p:ext uri="{BB962C8B-B14F-4D97-AF65-F5344CB8AC3E}">
        <p14:creationId xmlns:p14="http://schemas.microsoft.com/office/powerpoint/2010/main" val="293210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Early </a:t>
            </a:r>
            <a:r>
              <a:rPr lang="en-US" dirty="0"/>
              <a:t>diagnosis </a:t>
            </a:r>
            <a:r>
              <a:rPr lang="en-US" dirty="0" smtClean="0"/>
              <a:t>is significant in preventing </a:t>
            </a:r>
            <a:r>
              <a:rPr lang="en-US" dirty="0"/>
              <a:t>health problems that may result from infection and prevent transmission of the </a:t>
            </a:r>
            <a:r>
              <a:rPr lang="en-US" dirty="0" smtClean="0"/>
              <a:t>virus</a:t>
            </a:r>
          </a:p>
          <a:p>
            <a:r>
              <a:rPr lang="en-US" dirty="0"/>
              <a:t>Populations at increased risk of HCV infection </a:t>
            </a:r>
            <a:r>
              <a:rPr lang="en-US" dirty="0" smtClean="0"/>
              <a:t>include: people </a:t>
            </a:r>
            <a:r>
              <a:rPr lang="en-US" dirty="0"/>
              <a:t>who inject </a:t>
            </a:r>
            <a:r>
              <a:rPr lang="en-US" dirty="0" smtClean="0"/>
              <a:t>drugs; people </a:t>
            </a:r>
            <a:r>
              <a:rPr lang="en-US" dirty="0"/>
              <a:t>who use intranasal </a:t>
            </a:r>
            <a:r>
              <a:rPr lang="en-US" dirty="0" smtClean="0"/>
              <a:t>drugs; recipients </a:t>
            </a:r>
            <a:r>
              <a:rPr lang="en-US" dirty="0"/>
              <a:t>of infected blood products or invasive procedures in health-care facilities with inadequate infection control </a:t>
            </a:r>
            <a:r>
              <a:rPr lang="en-US" dirty="0" smtClean="0"/>
              <a:t>practices; children </a:t>
            </a:r>
            <a:r>
              <a:rPr lang="en-US" dirty="0"/>
              <a:t>born to mothers infected with </a:t>
            </a:r>
            <a:r>
              <a:rPr lang="en-US" dirty="0" smtClean="0"/>
              <a:t>HCV; people </a:t>
            </a:r>
            <a:r>
              <a:rPr lang="en-US" dirty="0"/>
              <a:t>with sexual partners who are </a:t>
            </a:r>
            <a:r>
              <a:rPr lang="en-US" dirty="0" smtClean="0"/>
              <a:t>HCV-infected; people </a:t>
            </a:r>
            <a:r>
              <a:rPr lang="en-US" dirty="0"/>
              <a:t>with HIV </a:t>
            </a:r>
            <a:r>
              <a:rPr lang="en-US" dirty="0" smtClean="0"/>
              <a:t>infection; prisoners </a:t>
            </a:r>
            <a:r>
              <a:rPr lang="en-US" dirty="0"/>
              <a:t>or previously incarcerated persons; </a:t>
            </a:r>
            <a:r>
              <a:rPr lang="en-US" dirty="0" smtClean="0"/>
              <a:t>and people </a:t>
            </a:r>
            <a:r>
              <a:rPr lang="en-US" dirty="0"/>
              <a:t>who have had tattoos or piercings.</a:t>
            </a:r>
          </a:p>
          <a:p>
            <a:endParaRPr lang="en-US" dirty="0" smtClean="0"/>
          </a:p>
          <a:p>
            <a:endParaRPr lang="en-US" dirty="0"/>
          </a:p>
        </p:txBody>
      </p:sp>
    </p:spTree>
    <p:extLst>
      <p:ext uri="{BB962C8B-B14F-4D97-AF65-F5344CB8AC3E}">
        <p14:creationId xmlns:p14="http://schemas.microsoft.com/office/powerpoint/2010/main" val="1778818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Rarely does </a:t>
            </a:r>
            <a:r>
              <a:rPr lang="en-US" dirty="0"/>
              <a:t>Hepatitis C does </a:t>
            </a:r>
            <a:r>
              <a:rPr lang="en-US" dirty="0" smtClean="0"/>
              <a:t>require </a:t>
            </a:r>
            <a:r>
              <a:rPr lang="en-US" dirty="0"/>
              <a:t>treatment as the immune response in some people will clear the infection, </a:t>
            </a:r>
            <a:r>
              <a:rPr lang="en-US" dirty="0" smtClean="0"/>
              <a:t>and also </a:t>
            </a:r>
            <a:r>
              <a:rPr lang="en-US" dirty="0"/>
              <a:t>some people with chronic infection do not develop liver damage. </a:t>
            </a:r>
            <a:endParaRPr lang="en-US" dirty="0" smtClean="0"/>
          </a:p>
          <a:p>
            <a:r>
              <a:rPr lang="en-US" dirty="0" smtClean="0"/>
              <a:t> </a:t>
            </a:r>
            <a:r>
              <a:rPr lang="en-US" dirty="0"/>
              <a:t>T</a:t>
            </a:r>
            <a:r>
              <a:rPr lang="en-US" dirty="0" smtClean="0"/>
              <a:t>reatment </a:t>
            </a:r>
            <a:r>
              <a:rPr lang="en-US" dirty="0"/>
              <a:t>is </a:t>
            </a:r>
            <a:r>
              <a:rPr lang="en-US" dirty="0" smtClean="0"/>
              <a:t>necessary when </a:t>
            </a:r>
            <a:r>
              <a:rPr lang="en-US" dirty="0"/>
              <a:t>the goal of hepatitis C treatment is </a:t>
            </a:r>
            <a:r>
              <a:rPr lang="en-US" dirty="0" smtClean="0"/>
              <a:t>cure; however, the </a:t>
            </a:r>
            <a:r>
              <a:rPr lang="en-US" dirty="0"/>
              <a:t>cure rate depends on several factors including the strain of the virus and the type of treatment given</a:t>
            </a:r>
            <a:r>
              <a:rPr lang="en-US" dirty="0" smtClean="0"/>
              <a:t>.</a:t>
            </a:r>
          </a:p>
          <a:p>
            <a:r>
              <a:rPr lang="en-US" dirty="0" smtClean="0"/>
              <a:t>The combination of </a:t>
            </a:r>
            <a:r>
              <a:rPr lang="en-US" dirty="0" err="1" smtClean="0"/>
              <a:t>sofosbuvir</a:t>
            </a:r>
            <a:r>
              <a:rPr lang="en-US" dirty="0"/>
              <a:t>, </a:t>
            </a:r>
            <a:r>
              <a:rPr lang="en-US" dirty="0" err="1"/>
              <a:t>daclatasvir</a:t>
            </a:r>
            <a:r>
              <a:rPr lang="en-US" dirty="0"/>
              <a:t> and the </a:t>
            </a:r>
            <a:r>
              <a:rPr lang="en-US" dirty="0" err="1"/>
              <a:t>sofosbuvir</a:t>
            </a:r>
            <a:r>
              <a:rPr lang="en-US" dirty="0"/>
              <a:t>/</a:t>
            </a:r>
            <a:r>
              <a:rPr lang="en-US" dirty="0" err="1"/>
              <a:t>ledipasvir</a:t>
            </a:r>
            <a:r>
              <a:rPr lang="en-US" dirty="0"/>
              <a:t> </a:t>
            </a:r>
            <a:r>
              <a:rPr lang="en-US" dirty="0" smtClean="0"/>
              <a:t>form part </a:t>
            </a:r>
            <a:r>
              <a:rPr lang="en-US" dirty="0"/>
              <a:t>of the preferred regimens in the WHO guidelines, and can achieve cure rates above 95%. </a:t>
            </a:r>
            <a:endParaRPr lang="en-US" dirty="0"/>
          </a:p>
        </p:txBody>
      </p:sp>
    </p:spTree>
    <p:extLst>
      <p:ext uri="{BB962C8B-B14F-4D97-AF65-F5344CB8AC3E}">
        <p14:creationId xmlns:p14="http://schemas.microsoft.com/office/powerpoint/2010/main" val="460425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of HCV</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a:t>
            </a:r>
            <a:r>
              <a:rPr lang="en-US" dirty="0"/>
              <a:t>combination of </a:t>
            </a:r>
            <a:r>
              <a:rPr lang="en-US" dirty="0" err="1"/>
              <a:t>peginterferon</a:t>
            </a:r>
            <a:r>
              <a:rPr lang="en-US" dirty="0"/>
              <a:t> and </a:t>
            </a:r>
            <a:r>
              <a:rPr lang="en-US" dirty="0" smtClean="0"/>
              <a:t>ribavirin are significant treatment for patients </a:t>
            </a:r>
            <a:r>
              <a:rPr lang="en-US" dirty="0"/>
              <a:t>with chronic </a:t>
            </a:r>
            <a:r>
              <a:rPr lang="en-US" dirty="0" smtClean="0"/>
              <a:t>HCV.</a:t>
            </a:r>
          </a:p>
          <a:p>
            <a:r>
              <a:rPr lang="en-US" dirty="0" smtClean="0"/>
              <a:t>Treatment </a:t>
            </a:r>
            <a:r>
              <a:rPr lang="en-US" dirty="0"/>
              <a:t>success depends on many host and viral factors including age, comorbidities, and genotype. </a:t>
            </a:r>
            <a:endParaRPr lang="en-US" dirty="0" smtClean="0"/>
          </a:p>
          <a:p>
            <a:r>
              <a:rPr lang="en-US" dirty="0" smtClean="0"/>
              <a:t>In some cases, WHO recommends two </a:t>
            </a:r>
            <a:r>
              <a:rPr lang="en-US" dirty="0"/>
              <a:t>protease inhibitors to be used in conjunction with </a:t>
            </a:r>
            <a:r>
              <a:rPr lang="en-US" dirty="0" err="1"/>
              <a:t>pegylated</a:t>
            </a:r>
            <a:r>
              <a:rPr lang="en-US" dirty="0"/>
              <a:t> interferon and ribavirin for treatment of patients with genotype 1 4, 5</a:t>
            </a:r>
            <a:r>
              <a:rPr lang="en-US" dirty="0" smtClean="0"/>
              <a:t>.</a:t>
            </a:r>
          </a:p>
          <a:p>
            <a:r>
              <a:rPr lang="en-US" dirty="0"/>
              <a:t>Newly diagnosed patients require investigation to establish the most likely source of the infection and to prevent transmission to others. </a:t>
            </a:r>
            <a:endParaRPr lang="en-US" dirty="0" smtClean="0"/>
          </a:p>
          <a:p>
            <a:r>
              <a:rPr lang="en-US" dirty="0" smtClean="0"/>
              <a:t>Patients </a:t>
            </a:r>
            <a:r>
              <a:rPr lang="en-US" dirty="0"/>
              <a:t>with HCV infection require support and counseling on ways to reduce liver damage, transmission to others and/or re-infection, and how to live well with </a:t>
            </a:r>
            <a:r>
              <a:rPr lang="en-US" dirty="0" smtClean="0"/>
              <a:t>hepatitis</a:t>
            </a:r>
            <a:endParaRPr lang="en-US" dirty="0"/>
          </a:p>
        </p:txBody>
      </p:sp>
    </p:spTree>
    <p:extLst>
      <p:ext uri="{BB962C8B-B14F-4D97-AF65-F5344CB8AC3E}">
        <p14:creationId xmlns:p14="http://schemas.microsoft.com/office/powerpoint/2010/main" val="62920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Detailed </a:t>
            </a:r>
            <a:r>
              <a:rPr lang="en-US" dirty="0" err="1"/>
              <a:t>Counselling</a:t>
            </a:r>
            <a:r>
              <a:rPr lang="en-US" dirty="0"/>
              <a:t> Advice </a:t>
            </a:r>
          </a:p>
        </p:txBody>
      </p:sp>
      <p:sp>
        <p:nvSpPr>
          <p:cNvPr id="3" name="Content Placeholder 2"/>
          <p:cNvSpPr>
            <a:spLocks noGrp="1"/>
          </p:cNvSpPr>
          <p:nvPr>
            <p:ph idx="1"/>
          </p:nvPr>
        </p:nvSpPr>
        <p:spPr/>
        <p:txBody>
          <a:bodyPr>
            <a:normAutofit fontScale="85000" lnSpcReduction="20000"/>
          </a:bodyPr>
          <a:lstStyle/>
          <a:p>
            <a:r>
              <a:rPr lang="en-US" dirty="0" smtClean="0"/>
              <a:t>Excessive </a:t>
            </a:r>
            <a:r>
              <a:rPr lang="en-US" dirty="0"/>
              <a:t>alcohol intake combined with chronic viral hepatitis C can impair liver regeneration and promote </a:t>
            </a:r>
            <a:r>
              <a:rPr lang="en-US" dirty="0" smtClean="0"/>
              <a:t>fibrosis, hence it should </a:t>
            </a:r>
            <a:r>
              <a:rPr lang="en-US" dirty="0"/>
              <a:t>be avoided</a:t>
            </a:r>
            <a:r>
              <a:rPr lang="en-US" dirty="0" smtClean="0"/>
              <a:t>.</a:t>
            </a:r>
          </a:p>
          <a:p>
            <a:r>
              <a:rPr lang="en-US" dirty="0"/>
              <a:t>HCV-positive individuals should be instructed not to donate blood, tissues, or semen</a:t>
            </a:r>
            <a:r>
              <a:rPr lang="en-US" dirty="0" smtClean="0"/>
              <a:t>.</a:t>
            </a:r>
          </a:p>
          <a:p>
            <a:r>
              <a:rPr lang="en-US" dirty="0" smtClean="0"/>
              <a:t>People </a:t>
            </a:r>
            <a:r>
              <a:rPr lang="en-US" dirty="0"/>
              <a:t>should be informed not to share needles, syringes or other drug paraphernalia such as spoons, straws, crack pipes, filters and cookers. </a:t>
            </a:r>
            <a:r>
              <a:rPr lang="en-US" dirty="0" smtClean="0"/>
              <a:t>Ideally injection </a:t>
            </a:r>
            <a:r>
              <a:rPr lang="en-US" dirty="0"/>
              <a:t>equipment should be disposed of </a:t>
            </a:r>
            <a:r>
              <a:rPr lang="en-US" dirty="0" smtClean="0"/>
              <a:t>carefully.</a:t>
            </a:r>
          </a:p>
          <a:p>
            <a:r>
              <a:rPr lang="en-US" dirty="0" smtClean="0"/>
              <a:t>People </a:t>
            </a:r>
            <a:r>
              <a:rPr lang="en-US" dirty="0"/>
              <a:t>with multiple sexual partners should be counseled about safer sex practices including use of barrier protection like condoms during all types of sexual </a:t>
            </a:r>
            <a:r>
              <a:rPr lang="en-US" dirty="0" smtClean="0"/>
              <a:t>intercourse.</a:t>
            </a:r>
          </a:p>
          <a:p>
            <a:r>
              <a:rPr lang="en-US" dirty="0"/>
              <a:t>Pregnant women with cirrhosis should be referred to a specialist with expertise in high risk obstetrical care. </a:t>
            </a:r>
          </a:p>
        </p:txBody>
      </p:sp>
    </p:spTree>
    <p:extLst>
      <p:ext uri="{BB962C8B-B14F-4D97-AF65-F5344CB8AC3E}">
        <p14:creationId xmlns:p14="http://schemas.microsoft.com/office/powerpoint/2010/main" val="3894807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endParaRPr lang="en-US" b="1" dirty="0"/>
          </a:p>
          <a:p>
            <a:r>
              <a:rPr lang="en-US" b="1" dirty="0"/>
              <a:t>Primary prevention</a:t>
            </a:r>
          </a:p>
          <a:p>
            <a:r>
              <a:rPr lang="en-US" dirty="0"/>
              <a:t>There is no vaccine for hepatitis C, </a:t>
            </a:r>
            <a:r>
              <a:rPr lang="en-US" dirty="0" smtClean="0"/>
              <a:t>hence prevention </a:t>
            </a:r>
            <a:r>
              <a:rPr lang="en-US" dirty="0"/>
              <a:t>of HCV infection depends upon reducing the risk of exposure to the virus in health-care settings and in higher risk </a:t>
            </a:r>
            <a:r>
              <a:rPr lang="en-US" dirty="0" smtClean="0"/>
              <a:t>populations,.</a:t>
            </a:r>
          </a:p>
          <a:p>
            <a:r>
              <a:rPr lang="en-US" dirty="0" smtClean="0"/>
              <a:t>The primary </a:t>
            </a:r>
            <a:r>
              <a:rPr lang="en-US" dirty="0"/>
              <a:t>prevention interventions recommended by </a:t>
            </a:r>
            <a:r>
              <a:rPr lang="en-US" dirty="0" smtClean="0"/>
              <a:t>WHO include </a:t>
            </a:r>
            <a:endParaRPr lang="en-US" dirty="0"/>
          </a:p>
          <a:p>
            <a:pPr lvl="1">
              <a:buFont typeface="Wingdings" pitchFamily="2" charset="2"/>
              <a:buChar char="ü"/>
            </a:pPr>
            <a:r>
              <a:rPr lang="en-US" dirty="0"/>
              <a:t>hand hygiene: including surgical hand preparation, hand washing and use of gloves;</a:t>
            </a:r>
          </a:p>
          <a:p>
            <a:pPr lvl="1">
              <a:buFont typeface="Wingdings" pitchFamily="2" charset="2"/>
              <a:buChar char="ü"/>
            </a:pPr>
            <a:r>
              <a:rPr lang="en-US" dirty="0"/>
              <a:t>safe and appropriate use of health care injections;</a:t>
            </a:r>
          </a:p>
          <a:p>
            <a:pPr lvl="1">
              <a:buFont typeface="Wingdings" pitchFamily="2" charset="2"/>
              <a:buChar char="ü"/>
            </a:pPr>
            <a:r>
              <a:rPr lang="en-US" dirty="0"/>
              <a:t>safe handling and disposal of sharps and waste;</a:t>
            </a:r>
          </a:p>
          <a:p>
            <a:pPr lvl="1">
              <a:buFont typeface="Wingdings" pitchFamily="2" charset="2"/>
              <a:buChar char="ü"/>
            </a:pPr>
            <a:r>
              <a:rPr lang="en-US" dirty="0"/>
              <a:t>provision of comprehensive harm-reduction services to people who inject drugs including sterile injecting equipment;</a:t>
            </a:r>
          </a:p>
          <a:p>
            <a:pPr lvl="1">
              <a:buFont typeface="Wingdings" pitchFamily="2" charset="2"/>
              <a:buChar char="ü"/>
            </a:pPr>
            <a:r>
              <a:rPr lang="en-US" dirty="0"/>
              <a:t>testing of donated blood for hepatitis B and C (as well as HIV and syphilis);</a:t>
            </a:r>
          </a:p>
          <a:p>
            <a:pPr lvl="1">
              <a:buFont typeface="Wingdings" pitchFamily="2" charset="2"/>
              <a:buChar char="ü"/>
            </a:pPr>
            <a:r>
              <a:rPr lang="en-US" dirty="0"/>
              <a:t>training of health personnel; </a:t>
            </a:r>
            <a:r>
              <a:rPr lang="en-US" dirty="0" smtClean="0"/>
              <a:t>and promotion </a:t>
            </a:r>
            <a:r>
              <a:rPr lang="en-US" dirty="0"/>
              <a:t>of correct and consistent use of condoms.</a:t>
            </a:r>
          </a:p>
          <a:p>
            <a:endParaRPr lang="en-US" dirty="0"/>
          </a:p>
        </p:txBody>
      </p:sp>
    </p:spTree>
    <p:extLst>
      <p:ext uri="{BB962C8B-B14F-4D97-AF65-F5344CB8AC3E}">
        <p14:creationId xmlns:p14="http://schemas.microsoft.com/office/powerpoint/2010/main" val="723599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Cont.</a:t>
            </a:r>
            <a:endParaRPr lang="en-US" dirty="0"/>
          </a:p>
        </p:txBody>
      </p:sp>
      <p:sp>
        <p:nvSpPr>
          <p:cNvPr id="3" name="Content Placeholder 2"/>
          <p:cNvSpPr>
            <a:spLocks noGrp="1"/>
          </p:cNvSpPr>
          <p:nvPr>
            <p:ph idx="1"/>
          </p:nvPr>
        </p:nvSpPr>
        <p:spPr/>
        <p:txBody>
          <a:bodyPr>
            <a:normAutofit fontScale="92500"/>
          </a:bodyPr>
          <a:lstStyle/>
          <a:p>
            <a:r>
              <a:rPr lang="en-US" b="1" dirty="0"/>
              <a:t>Secondary and tertiary prevention</a:t>
            </a:r>
          </a:p>
          <a:p>
            <a:r>
              <a:rPr lang="en-US" dirty="0"/>
              <a:t>W</a:t>
            </a:r>
            <a:r>
              <a:rPr lang="en-US" dirty="0" smtClean="0"/>
              <a:t>HO recommends people </a:t>
            </a:r>
            <a:r>
              <a:rPr lang="en-US" dirty="0"/>
              <a:t>infected with the hepatitis C virus, </a:t>
            </a:r>
            <a:r>
              <a:rPr lang="en-US" dirty="0" smtClean="0"/>
              <a:t>to engage in:</a:t>
            </a:r>
          </a:p>
          <a:p>
            <a:pPr lvl="1">
              <a:buFont typeface="Wingdings" pitchFamily="2" charset="2"/>
              <a:buChar char="ü"/>
            </a:pPr>
            <a:r>
              <a:rPr lang="en-US" dirty="0" smtClean="0"/>
              <a:t>education </a:t>
            </a:r>
            <a:r>
              <a:rPr lang="en-US" dirty="0"/>
              <a:t>and </a:t>
            </a:r>
            <a:r>
              <a:rPr lang="en-US" dirty="0" err="1"/>
              <a:t>counselling</a:t>
            </a:r>
            <a:r>
              <a:rPr lang="en-US" dirty="0"/>
              <a:t> on options for care and treatment;</a:t>
            </a:r>
          </a:p>
          <a:p>
            <a:pPr lvl="1">
              <a:buFont typeface="Wingdings" pitchFamily="2" charset="2"/>
              <a:buChar char="ü"/>
            </a:pPr>
            <a:r>
              <a:rPr lang="en-US" dirty="0"/>
              <a:t>immunization with the hepatitis A and B vaccines to prevent </a:t>
            </a:r>
            <a:r>
              <a:rPr lang="en-US" dirty="0" err="1"/>
              <a:t>coinfection</a:t>
            </a:r>
            <a:r>
              <a:rPr lang="en-US" dirty="0"/>
              <a:t> from these hepatitis viruses and to protect their liver;</a:t>
            </a:r>
          </a:p>
          <a:p>
            <a:pPr lvl="1">
              <a:buFont typeface="Wingdings" pitchFamily="2" charset="2"/>
              <a:buChar char="ü"/>
            </a:pPr>
            <a:r>
              <a:rPr lang="en-US" dirty="0"/>
              <a:t>early and appropriate medical management including antiviral therapy if appropriate; and</a:t>
            </a:r>
          </a:p>
          <a:p>
            <a:pPr lvl="1">
              <a:buFont typeface="Wingdings" pitchFamily="2" charset="2"/>
              <a:buChar char="ü"/>
            </a:pPr>
            <a:r>
              <a:rPr lang="en-US" dirty="0"/>
              <a:t>regular monitoring for early diagnosis of chronic liver disease.</a:t>
            </a:r>
          </a:p>
          <a:p>
            <a:endParaRPr lang="en-US" dirty="0"/>
          </a:p>
        </p:txBody>
      </p:sp>
    </p:spTree>
    <p:extLst>
      <p:ext uri="{BB962C8B-B14F-4D97-AF65-F5344CB8AC3E}">
        <p14:creationId xmlns:p14="http://schemas.microsoft.com/office/powerpoint/2010/main" val="3253641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Hepatitis C virus Inactivation</a:t>
            </a:r>
            <a:endParaRPr lang="en-US" dirty="0"/>
          </a:p>
        </p:txBody>
      </p:sp>
      <p:sp>
        <p:nvSpPr>
          <p:cNvPr id="3" name="Content Placeholder 2"/>
          <p:cNvSpPr>
            <a:spLocks noGrp="1"/>
          </p:cNvSpPr>
          <p:nvPr>
            <p:ph idx="1"/>
          </p:nvPr>
        </p:nvSpPr>
        <p:spPr/>
        <p:txBody>
          <a:bodyPr>
            <a:normAutofit/>
          </a:bodyPr>
          <a:lstStyle/>
          <a:p>
            <a:r>
              <a:rPr lang="en-US" dirty="0"/>
              <a:t>The use of </a:t>
            </a:r>
            <a:r>
              <a:rPr lang="en-US" dirty="0" smtClean="0"/>
              <a:t>inactivation </a:t>
            </a:r>
            <a:r>
              <a:rPr lang="en-US" dirty="0"/>
              <a:t>methods is an essential part of infection control practices and plays an </a:t>
            </a:r>
            <a:r>
              <a:rPr lang="en-US" dirty="0" smtClean="0"/>
              <a:t>imperative </a:t>
            </a:r>
            <a:r>
              <a:rPr lang="en-US" dirty="0"/>
              <a:t>role in the prevention of nosocomial infections.</a:t>
            </a:r>
            <a:endParaRPr lang="en-US" dirty="0" smtClean="0"/>
          </a:p>
          <a:p>
            <a:r>
              <a:rPr lang="en-US" dirty="0" smtClean="0"/>
              <a:t>Predominant HCV </a:t>
            </a:r>
            <a:r>
              <a:rPr lang="en-US" dirty="0"/>
              <a:t>virus inactivation </a:t>
            </a:r>
            <a:r>
              <a:rPr lang="en-US" dirty="0" smtClean="0"/>
              <a:t>procedures include chemical </a:t>
            </a:r>
            <a:r>
              <a:rPr lang="en-US" dirty="0"/>
              <a:t>inactivation, heat, or UV </a:t>
            </a:r>
            <a:r>
              <a:rPr lang="en-US" dirty="0" smtClean="0"/>
              <a:t>irradiation.</a:t>
            </a:r>
          </a:p>
          <a:p>
            <a:r>
              <a:rPr lang="en-US" dirty="0" smtClean="0"/>
              <a:t>The </a:t>
            </a:r>
            <a:r>
              <a:rPr lang="en-US" dirty="0"/>
              <a:t>viral RNA, the viral capsid and envelope constitute </a:t>
            </a:r>
            <a:r>
              <a:rPr lang="en-US" dirty="0" smtClean="0"/>
              <a:t>of Hepatitis C make possible </a:t>
            </a:r>
            <a:r>
              <a:rPr lang="en-US" dirty="0"/>
              <a:t>targets for particle disruption by inactivation treatments</a:t>
            </a:r>
            <a:endParaRPr lang="en-US" dirty="0"/>
          </a:p>
        </p:txBody>
      </p:sp>
    </p:spTree>
    <p:extLst>
      <p:ext uri="{BB962C8B-B14F-4D97-AF65-F5344CB8AC3E}">
        <p14:creationId xmlns:p14="http://schemas.microsoft.com/office/powerpoint/2010/main" val="337809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Survival </a:t>
            </a:r>
            <a:r>
              <a:rPr lang="en-US" dirty="0"/>
              <a:t>of Hepatitis C Virus on</a:t>
            </a:r>
            <a:br>
              <a:rPr lang="en-US" dirty="0"/>
            </a:br>
            <a:r>
              <a:rPr lang="en-US" dirty="0"/>
              <a:t>Inanimate Surfaces</a:t>
            </a:r>
            <a:br>
              <a:rPr lang="en-US" dirty="0"/>
            </a:br>
            <a:endParaRPr lang="en-US" dirty="0"/>
          </a:p>
        </p:txBody>
      </p:sp>
      <p:sp>
        <p:nvSpPr>
          <p:cNvPr id="3" name="Content Placeholder 2"/>
          <p:cNvSpPr>
            <a:spLocks noGrp="1"/>
          </p:cNvSpPr>
          <p:nvPr>
            <p:ph idx="1"/>
          </p:nvPr>
        </p:nvSpPr>
        <p:spPr/>
        <p:txBody>
          <a:bodyPr>
            <a:normAutofit/>
          </a:bodyPr>
          <a:lstStyle/>
          <a:p>
            <a:r>
              <a:rPr lang="en-US" dirty="0"/>
              <a:t>Hepatitis C virus (HCV) cross-contamination from inanimate surfaces or objects has been implicated in transmission of HCV in </a:t>
            </a:r>
            <a:r>
              <a:rPr lang="en-US" dirty="0" smtClean="0"/>
              <a:t>healthcare </a:t>
            </a:r>
            <a:r>
              <a:rPr lang="en-US" dirty="0"/>
              <a:t>settings and among injection drug users</a:t>
            </a:r>
            <a:r>
              <a:rPr lang="en-US" dirty="0" smtClean="0"/>
              <a:t>.</a:t>
            </a:r>
          </a:p>
          <a:p>
            <a:r>
              <a:rPr lang="en-US" dirty="0" smtClean="0"/>
              <a:t>The </a:t>
            </a:r>
            <a:r>
              <a:rPr lang="en-US" dirty="0"/>
              <a:t>v</a:t>
            </a:r>
            <a:r>
              <a:rPr lang="en-US" dirty="0" smtClean="0"/>
              <a:t>iral </a:t>
            </a:r>
            <a:r>
              <a:rPr lang="en-US" dirty="0"/>
              <a:t>infectivity on inanimate surfaces </a:t>
            </a:r>
            <a:r>
              <a:rPr lang="en-US" dirty="0" smtClean="0"/>
              <a:t>is detectable </a:t>
            </a:r>
            <a:r>
              <a:rPr lang="en-US" dirty="0"/>
              <a:t>in the presence of serum for up to 5 </a:t>
            </a:r>
            <a:r>
              <a:rPr lang="en-US" dirty="0" smtClean="0"/>
              <a:t>days. And </a:t>
            </a:r>
          </a:p>
          <a:p>
            <a:r>
              <a:rPr lang="en-US" dirty="0" smtClean="0"/>
              <a:t> </a:t>
            </a:r>
            <a:r>
              <a:rPr lang="en-US" dirty="0"/>
              <a:t>T</a:t>
            </a:r>
            <a:r>
              <a:rPr lang="en-US" dirty="0" smtClean="0"/>
              <a:t>emperatures </a:t>
            </a:r>
            <a:r>
              <a:rPr lang="en-US" dirty="0"/>
              <a:t>of about 65-70°C </a:t>
            </a:r>
            <a:r>
              <a:rPr lang="en-US" dirty="0" smtClean="0"/>
              <a:t>are required </a:t>
            </a:r>
            <a:r>
              <a:rPr lang="en-US" dirty="0"/>
              <a:t>to eliminate infectivity in the drug transmission </a:t>
            </a:r>
            <a:r>
              <a:rPr lang="en-US" dirty="0" smtClean="0"/>
              <a:t>assay (</a:t>
            </a:r>
            <a:r>
              <a:rPr lang="en-US" dirty="0" err="1" smtClean="0"/>
              <a:t>Pfaender</a:t>
            </a:r>
            <a:r>
              <a:rPr lang="en-US" dirty="0" smtClean="0"/>
              <a:t> et al. 2015)</a:t>
            </a:r>
            <a:endParaRPr lang="en-US" dirty="0"/>
          </a:p>
        </p:txBody>
      </p:sp>
    </p:spTree>
    <p:extLst>
      <p:ext uri="{BB962C8B-B14F-4D97-AF65-F5344CB8AC3E}">
        <p14:creationId xmlns:p14="http://schemas.microsoft.com/office/powerpoint/2010/main" val="404010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Barriers to treatment of HCV in U.S </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They include:</a:t>
            </a:r>
          </a:p>
          <a:p>
            <a:pPr lvl="1">
              <a:buFont typeface="Wingdings" pitchFamily="2" charset="2"/>
              <a:buChar char="ü"/>
            </a:pPr>
            <a:r>
              <a:rPr lang="en-US" dirty="0" smtClean="0">
                <a:latin typeface="Times New Roman" pitchFamily="18" charset="0"/>
                <a:cs typeface="Times New Roman" pitchFamily="18" charset="0"/>
              </a:rPr>
              <a:t>prior </a:t>
            </a:r>
            <a:r>
              <a:rPr lang="en-US" dirty="0">
                <a:latin typeface="Times New Roman" pitchFamily="18" charset="0"/>
                <a:cs typeface="Times New Roman" pitchFamily="18" charset="0"/>
              </a:rPr>
              <a:t>authorization by insurer </a:t>
            </a:r>
            <a:endParaRPr lang="en-US" dirty="0" smtClean="0">
              <a:latin typeface="Times New Roman" pitchFamily="18" charset="0"/>
              <a:cs typeface="Times New Roman" pitchFamily="18" charset="0"/>
            </a:endParaRPr>
          </a:p>
          <a:p>
            <a:pPr lvl="1">
              <a:buFont typeface="Wingdings" pitchFamily="2" charset="2"/>
              <a:buChar char="ü"/>
            </a:pPr>
            <a:r>
              <a:rPr lang="en-US" dirty="0" smtClean="0">
                <a:latin typeface="Times New Roman" pitchFamily="18" charset="0"/>
                <a:cs typeface="Times New Roman" pitchFamily="18" charset="0"/>
              </a:rPr>
              <a:t>WV </a:t>
            </a:r>
            <a:r>
              <a:rPr lang="en-US" dirty="0">
                <a:latin typeface="Times New Roman" pitchFamily="18" charset="0"/>
                <a:cs typeface="Times New Roman" pitchFamily="18" charset="0"/>
              </a:rPr>
              <a:t>Medicaid </a:t>
            </a:r>
            <a:r>
              <a:rPr lang="en-US" dirty="0" smtClean="0">
                <a:latin typeface="Times New Roman" pitchFamily="18" charset="0"/>
                <a:cs typeface="Times New Roman" pitchFamily="18" charset="0"/>
              </a:rPr>
              <a:t>requirements, </a:t>
            </a:r>
            <a:r>
              <a:rPr lang="en-US" dirty="0">
                <a:latin typeface="Times New Roman" pitchFamily="18" charset="0"/>
                <a:cs typeface="Times New Roman" pitchFamily="18" charset="0"/>
              </a:rPr>
              <a:t>fibrosis (scarring in liver) &gt; </a:t>
            </a:r>
            <a:r>
              <a:rPr lang="en-US" dirty="0" smtClean="0">
                <a:latin typeface="Times New Roman" pitchFamily="18" charset="0"/>
                <a:cs typeface="Times New Roman" pitchFamily="18" charset="0"/>
              </a:rPr>
              <a:t>F2, abstinent </a:t>
            </a:r>
            <a:r>
              <a:rPr lang="en-US" dirty="0">
                <a:latin typeface="Times New Roman" pitchFamily="18" charset="0"/>
                <a:cs typeface="Times New Roman" pitchFamily="18" charset="0"/>
              </a:rPr>
              <a:t>&gt; 3 months </a:t>
            </a:r>
            <a:endParaRPr lang="en-US" dirty="0" smtClean="0">
              <a:latin typeface="Times New Roman" pitchFamily="18" charset="0"/>
              <a:cs typeface="Times New Roman" pitchFamily="18" charset="0"/>
            </a:endParaRPr>
          </a:p>
          <a:p>
            <a:pPr lvl="1">
              <a:buFont typeface="Wingdings" pitchFamily="2" charset="2"/>
              <a:buChar char="ü"/>
            </a:pPr>
            <a:r>
              <a:rPr lang="en-US" dirty="0" smtClean="0">
                <a:latin typeface="Times New Roman" pitchFamily="18" charset="0"/>
                <a:cs typeface="Times New Roman" pitchFamily="18" charset="0"/>
              </a:rPr>
              <a:t>specialist </a:t>
            </a:r>
            <a:r>
              <a:rPr lang="en-US" dirty="0">
                <a:latin typeface="Times New Roman" pitchFamily="18" charset="0"/>
                <a:cs typeface="Times New Roman" pitchFamily="18" charset="0"/>
              </a:rPr>
              <a:t>consultation required </a:t>
            </a:r>
            <a:endParaRPr lang="en-US" dirty="0" smtClean="0">
              <a:latin typeface="Times New Roman" pitchFamily="18" charset="0"/>
              <a:cs typeface="Times New Roman" pitchFamily="18" charset="0"/>
            </a:endParaRPr>
          </a:p>
          <a:p>
            <a:pPr lvl="1">
              <a:buFont typeface="Wingdings" pitchFamily="2" charset="2"/>
              <a:buChar char="ü"/>
            </a:pPr>
            <a:r>
              <a:rPr lang="en-US" dirty="0" smtClean="0">
                <a:latin typeface="Times New Roman" pitchFamily="18" charset="0"/>
                <a:cs typeface="Times New Roman" pitchFamily="18" charset="0"/>
              </a:rPr>
              <a:t>rural </a:t>
            </a:r>
            <a:r>
              <a:rPr lang="en-US" dirty="0">
                <a:latin typeface="Times New Roman" pitchFamily="18" charset="0"/>
                <a:cs typeface="Times New Roman" pitchFamily="18" charset="0"/>
              </a:rPr>
              <a:t>population with difficult access to specialists in cities </a:t>
            </a:r>
            <a:r>
              <a:rPr lang="en-US" dirty="0" smtClean="0">
                <a:latin typeface="Times New Roman" pitchFamily="18" charset="0"/>
                <a:cs typeface="Times New Roman" pitchFamily="18" charset="0"/>
              </a:rPr>
              <a:t>•</a:t>
            </a:r>
          </a:p>
          <a:p>
            <a:pPr lvl="1">
              <a:buFont typeface="Wingdings" pitchFamily="2" charset="2"/>
              <a:buChar char="ü"/>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primary care providers who lack knowledge, experience to diagnose, evaluate and treat </a:t>
            </a:r>
            <a:r>
              <a:rPr lang="en-US" dirty="0" smtClean="0">
                <a:latin typeface="Times New Roman" pitchFamily="18" charset="0"/>
                <a:cs typeface="Times New Roman" pitchFamily="18" charset="0"/>
              </a:rPr>
              <a:t>hepatitis </a:t>
            </a:r>
            <a:r>
              <a:rPr lang="en-US" dirty="0">
                <a:latin typeface="Times New Roman" pitchFamily="18" charset="0"/>
                <a:cs typeface="Times New Roman" pitchFamily="18" charset="0"/>
              </a:rPr>
              <a:t>C</a:t>
            </a:r>
          </a:p>
        </p:txBody>
      </p:sp>
    </p:spTree>
    <p:extLst>
      <p:ext uri="{BB962C8B-B14F-4D97-AF65-F5344CB8AC3E}">
        <p14:creationId xmlns:p14="http://schemas.microsoft.com/office/powerpoint/2010/main" val="1547020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Hepatitis C case; Canada </a:t>
            </a:r>
            <a:endParaRPr lang="en-US" dirty="0"/>
          </a:p>
        </p:txBody>
      </p:sp>
      <p:sp>
        <p:nvSpPr>
          <p:cNvPr id="3" name="Content Placeholder 2"/>
          <p:cNvSpPr>
            <a:spLocks noGrp="1"/>
          </p:cNvSpPr>
          <p:nvPr>
            <p:ph idx="1"/>
          </p:nvPr>
        </p:nvSpPr>
        <p:spPr/>
        <p:txBody>
          <a:bodyPr>
            <a:normAutofit fontScale="92500"/>
          </a:bodyPr>
          <a:lstStyle/>
          <a:p>
            <a:r>
              <a:rPr lang="en-US" dirty="0">
                <a:latin typeface="Times New Roman" pitchFamily="18" charset="0"/>
                <a:cs typeface="Times New Roman" pitchFamily="18" charset="0"/>
              </a:rPr>
              <a:t>Based on 2015 national surveillance data by the Public Health Agency of Canada (PHAC): men have higher rates of hepatitis C diagnoses than women (38.1 per 100,000 compared to 22.4 per </a:t>
            </a:r>
            <a:r>
              <a:rPr lang="en-US" dirty="0" smtClean="0">
                <a:latin typeface="Times New Roman" pitchFamily="18" charset="0"/>
                <a:cs typeface="Times New Roman" pitchFamily="18" charset="0"/>
              </a:rPr>
              <a:t>100,000) (</a:t>
            </a:r>
            <a:r>
              <a:rPr lang="en-US" dirty="0" err="1">
                <a:latin typeface="Times New Roman" pitchFamily="18" charset="0"/>
                <a:cs typeface="Times New Roman" pitchFamily="18" charset="0"/>
              </a:rPr>
              <a:t>Shoukry</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Feld, </a:t>
            </a:r>
            <a:r>
              <a:rPr lang="en-US" dirty="0" smtClean="0">
                <a:latin typeface="Times New Roman" pitchFamily="18" charset="0"/>
                <a:cs typeface="Times New Roman" pitchFamily="18" charset="0"/>
              </a:rPr>
              <a:t>&amp; </a:t>
            </a:r>
            <a:r>
              <a:rPr lang="en-US" dirty="0" err="1">
                <a:latin typeface="Times New Roman" pitchFamily="18" charset="0"/>
                <a:cs typeface="Times New Roman" pitchFamily="18" charset="0"/>
              </a:rPr>
              <a:t>Grebely</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2018</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mong </a:t>
            </a:r>
            <a:r>
              <a:rPr lang="en-US" dirty="0">
                <a:latin typeface="Times New Roman" pitchFamily="18" charset="0"/>
                <a:cs typeface="Times New Roman" pitchFamily="18" charset="0"/>
              </a:rPr>
              <a:t>men, those aged 25 to 29 had the highest rate of hepatitis C diagnoses at 57.5 cases per 100,000.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On </a:t>
            </a:r>
            <a:r>
              <a:rPr lang="en-US" dirty="0">
                <a:latin typeface="Times New Roman" pitchFamily="18" charset="0"/>
                <a:cs typeface="Times New Roman" pitchFamily="18" charset="0"/>
              </a:rPr>
              <a:t>the other hand, among women, those aged 25 to 29 had the highest rate of hepatitis C diagnoses at 43.9 per 100,000.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this report both people who inject drugs (both current and former) comprised 42.6% of all antibody-positive cases.</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15649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Specific Recommendations for Canada</a:t>
            </a:r>
            <a:endParaRPr lang="en-US" dirty="0"/>
          </a:p>
        </p:txBody>
      </p:sp>
      <p:sp>
        <p:nvSpPr>
          <p:cNvPr id="3" name="Content Placeholder 2"/>
          <p:cNvSpPr>
            <a:spLocks noGrp="1"/>
          </p:cNvSpPr>
          <p:nvPr>
            <p:ph idx="1"/>
          </p:nvPr>
        </p:nvSpPr>
        <p:spPr/>
        <p:txBody>
          <a:bodyPr>
            <a:normAutofit lnSpcReduction="10000"/>
          </a:bodyPr>
          <a:lstStyle/>
          <a:p>
            <a:r>
              <a:rPr lang="en-US" dirty="0">
                <a:latin typeface="Times New Roman" pitchFamily="18" charset="0"/>
                <a:cs typeface="Times New Roman" pitchFamily="18" charset="0"/>
              </a:rPr>
              <a:t> The following recommendations should be undertaken in the near term to start addressing them. </a:t>
            </a:r>
          </a:p>
          <a:p>
            <a:r>
              <a:rPr lang="en-US" dirty="0">
                <a:latin typeface="Times New Roman" pitchFamily="18" charset="0"/>
                <a:cs typeface="Times New Roman" pitchFamily="18" charset="0"/>
              </a:rPr>
              <a:t>National strategy to screen for and treat HCV infections would substantially reduce HCV-related morbidity and mortality.</a:t>
            </a:r>
          </a:p>
          <a:p>
            <a:r>
              <a:rPr lang="en-US" dirty="0">
                <a:latin typeface="Times New Roman" pitchFamily="18" charset="0"/>
                <a:cs typeface="Times New Roman" pitchFamily="18" charset="0"/>
              </a:rPr>
              <a:t>Birth-cohort screening of people born between 1945 and 1975 coupled with a strategy for follow-up treatment and education is probably the best method to identify and provide care to affected people in Canada.</a:t>
            </a:r>
          </a:p>
          <a:p>
            <a:r>
              <a:rPr lang="en-US" dirty="0">
                <a:latin typeface="Times New Roman" pitchFamily="18" charset="0"/>
                <a:cs typeface="Times New Roman" pitchFamily="18" charset="0"/>
              </a:rPr>
              <a:t>Population-level data on the prevalence and health impact of HCV infection are needed in Canada.</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84896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Recommendations for Hepatitis C</a:t>
            </a:r>
            <a:endParaRPr lang="en-US" dirty="0"/>
          </a:p>
        </p:txBody>
      </p:sp>
      <p:sp>
        <p:nvSpPr>
          <p:cNvPr id="3" name="Content Placeholder 2"/>
          <p:cNvSpPr>
            <a:spLocks noGrp="1"/>
          </p:cNvSpPr>
          <p:nvPr>
            <p:ph idx="1"/>
          </p:nvPr>
        </p:nvSpPr>
        <p:spPr/>
        <p:txBody>
          <a:bodyPr>
            <a:noAutofit/>
          </a:bodyPr>
          <a:lstStyle/>
          <a:p>
            <a:r>
              <a:rPr lang="en-US" sz="2400" dirty="0" smtClean="0">
                <a:latin typeface="Times New Roman" pitchFamily="18" charset="0"/>
                <a:cs typeface="Times New Roman" pitchFamily="18" charset="0"/>
              </a:rPr>
              <a:t>Address </a:t>
            </a:r>
            <a:r>
              <a:rPr lang="en-US" sz="2400" dirty="0">
                <a:latin typeface="Times New Roman" pitchFamily="18" charset="0"/>
                <a:cs typeface="Times New Roman" pitchFamily="18" charset="0"/>
              </a:rPr>
              <a:t>stigma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expand substance abuse treatment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enhance harm reduction services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accessible syringe </a:t>
            </a:r>
            <a:r>
              <a:rPr lang="en-US" sz="2400" dirty="0" smtClean="0">
                <a:latin typeface="Times New Roman" pitchFamily="18" charset="0"/>
                <a:cs typeface="Times New Roman" pitchFamily="18" charset="0"/>
              </a:rPr>
              <a:t>services</a:t>
            </a: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‘test-and-treat’ hepatitis C and HIV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pre-exposure prophylaxis for HIV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hepatitis B </a:t>
            </a:r>
            <a:r>
              <a:rPr lang="en-US" sz="2400" dirty="0" smtClean="0">
                <a:latin typeface="Times New Roman" pitchFamily="18" charset="0"/>
                <a:cs typeface="Times New Roman" pitchFamily="18" charset="0"/>
              </a:rPr>
              <a:t>vaccination</a:t>
            </a: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expand provider </a:t>
            </a:r>
            <a:r>
              <a:rPr lang="en-US" sz="2400" dirty="0" smtClean="0">
                <a:latin typeface="Times New Roman" pitchFamily="18" charset="0"/>
                <a:cs typeface="Times New Roman" pitchFamily="18" charset="0"/>
              </a:rPr>
              <a:t>pool</a:t>
            </a: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hepatitis C ECHO (web-based training)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remove specialist requirement for prescribing </a:t>
            </a: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remove requirement for liver damage (fibrosis</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331882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Response </a:t>
            </a:r>
            <a:endParaRPr lang="en-US" dirty="0"/>
          </a:p>
        </p:txBody>
      </p:sp>
      <p:sp>
        <p:nvSpPr>
          <p:cNvPr id="3" name="Content Placeholder 2"/>
          <p:cNvSpPr>
            <a:spLocks noGrp="1"/>
          </p:cNvSpPr>
          <p:nvPr>
            <p:ph idx="1"/>
          </p:nvPr>
        </p:nvSpPr>
        <p:spPr/>
        <p:txBody>
          <a:bodyPr>
            <a:normAutofit/>
          </a:bodyPr>
          <a:lstStyle/>
          <a:p>
            <a:r>
              <a:rPr lang="en-US" dirty="0"/>
              <a:t>WHO </a:t>
            </a:r>
            <a:r>
              <a:rPr lang="en-US" dirty="0"/>
              <a:t>towards achieving the global hepatitis goals under the Sustainable Development Agenda 2030 include the </a:t>
            </a:r>
            <a:r>
              <a:rPr lang="en-US" dirty="0" smtClean="0"/>
              <a:t>following; </a:t>
            </a:r>
            <a:endParaRPr lang="en-US" dirty="0"/>
          </a:p>
          <a:p>
            <a:pPr lvl="1">
              <a:buFont typeface="Wingdings" pitchFamily="2" charset="2"/>
              <a:buChar char="ü"/>
            </a:pPr>
            <a:r>
              <a:rPr lang="en-US" dirty="0" smtClean="0"/>
              <a:t>raising </a:t>
            </a:r>
            <a:r>
              <a:rPr lang="en-US" dirty="0"/>
              <a:t>awareness, promoting partnerships and mobilizing resources</a:t>
            </a:r>
            <a:r>
              <a:rPr lang="en-US" dirty="0" smtClean="0"/>
              <a:t>;</a:t>
            </a:r>
            <a:endParaRPr lang="en-US" dirty="0"/>
          </a:p>
          <a:p>
            <a:pPr lvl="1">
              <a:buFont typeface="Wingdings" pitchFamily="2" charset="2"/>
              <a:buChar char="ü"/>
            </a:pPr>
            <a:r>
              <a:rPr lang="en-US" dirty="0"/>
              <a:t>formulating evidence-based policy and data for action;</a:t>
            </a:r>
          </a:p>
          <a:p>
            <a:pPr lvl="1">
              <a:buFont typeface="Wingdings" pitchFamily="2" charset="2"/>
              <a:buChar char="ü"/>
            </a:pPr>
            <a:r>
              <a:rPr lang="en-US" dirty="0"/>
              <a:t>preventing transmission; and</a:t>
            </a:r>
          </a:p>
          <a:p>
            <a:pPr lvl="1">
              <a:buFont typeface="Wingdings" pitchFamily="2" charset="2"/>
              <a:buChar char="ü"/>
            </a:pPr>
            <a:r>
              <a:rPr lang="en-US" dirty="0"/>
              <a:t>scaling up screening, care and treatment services.</a:t>
            </a:r>
          </a:p>
          <a:p>
            <a:endParaRPr lang="en-US" dirty="0"/>
          </a:p>
        </p:txBody>
      </p:sp>
    </p:spTree>
    <p:extLst>
      <p:ext uri="{BB962C8B-B14F-4D97-AF65-F5344CB8AC3E}">
        <p14:creationId xmlns:p14="http://schemas.microsoft.com/office/powerpoint/2010/main" val="1267625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Autofit/>
          </a:bodyPr>
          <a:lstStyle/>
          <a:p>
            <a:r>
              <a:rPr lang="en-US" sz="1400" dirty="0">
                <a:latin typeface="Times New Roman" pitchFamily="18" charset="0"/>
                <a:cs typeface="Times New Roman" pitchFamily="18" charset="0"/>
              </a:rPr>
              <a:t>AASLD/IDSA HCV Guidance Panel, Chung, R. T., Davis, G. L., Jensen, D. M., </a:t>
            </a:r>
            <a:r>
              <a:rPr lang="en-US" sz="1400" dirty="0" err="1">
                <a:latin typeface="Times New Roman" pitchFamily="18" charset="0"/>
                <a:cs typeface="Times New Roman" pitchFamily="18" charset="0"/>
              </a:rPr>
              <a:t>Masur</a:t>
            </a:r>
            <a:r>
              <a:rPr lang="en-US" sz="1400" dirty="0">
                <a:latin typeface="Times New Roman" pitchFamily="18" charset="0"/>
                <a:cs typeface="Times New Roman" pitchFamily="18" charset="0"/>
              </a:rPr>
              <a:t>, H., </a:t>
            </a:r>
            <a:r>
              <a:rPr lang="en-US" sz="1400" dirty="0" err="1">
                <a:latin typeface="Times New Roman" pitchFamily="18" charset="0"/>
                <a:cs typeface="Times New Roman" pitchFamily="18" charset="0"/>
              </a:rPr>
              <a:t>Saag</a:t>
            </a:r>
            <a:r>
              <a:rPr lang="en-US" sz="1400" dirty="0">
                <a:latin typeface="Times New Roman" pitchFamily="18" charset="0"/>
                <a:cs typeface="Times New Roman" pitchFamily="18" charset="0"/>
              </a:rPr>
              <a:t>, M. S., ... &amp; Fontana, R. J. (2015). Hepatitis C guidance: AASLD‐IDSA recommendations for testing, managing, and treating adults infected with hepatitis C virus. </a:t>
            </a:r>
            <a:r>
              <a:rPr lang="en-US" sz="1400" i="1" dirty="0" err="1">
                <a:latin typeface="Times New Roman" pitchFamily="18" charset="0"/>
                <a:cs typeface="Times New Roman" pitchFamily="18" charset="0"/>
              </a:rPr>
              <a:t>Hepatology</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62</a:t>
            </a:r>
            <a:r>
              <a:rPr lang="en-US" sz="1400" dirty="0">
                <a:latin typeface="Times New Roman" pitchFamily="18" charset="0"/>
                <a:cs typeface="Times New Roman" pitchFamily="18" charset="0"/>
              </a:rPr>
              <a:t>(3), 932-954.</a:t>
            </a:r>
          </a:p>
          <a:p>
            <a:r>
              <a:rPr lang="en-US" sz="1400" dirty="0" err="1">
                <a:latin typeface="Times New Roman" pitchFamily="18" charset="0"/>
                <a:cs typeface="Times New Roman" pitchFamily="18" charset="0"/>
              </a:rPr>
              <a:t>Chevaliez</a:t>
            </a:r>
            <a:r>
              <a:rPr lang="en-US" sz="1400" dirty="0">
                <a:latin typeface="Times New Roman" pitchFamily="18" charset="0"/>
                <a:cs typeface="Times New Roman" pitchFamily="18" charset="0"/>
              </a:rPr>
              <a:t>, S., </a:t>
            </a:r>
            <a:r>
              <a:rPr lang="en-US" sz="1400" dirty="0" err="1">
                <a:latin typeface="Times New Roman" pitchFamily="18" charset="0"/>
                <a:cs typeface="Times New Roman" pitchFamily="18" charset="0"/>
              </a:rPr>
              <a:t>Poiteau</a:t>
            </a:r>
            <a:r>
              <a:rPr lang="en-US" sz="1400" dirty="0">
                <a:latin typeface="Times New Roman" pitchFamily="18" charset="0"/>
                <a:cs typeface="Times New Roman" pitchFamily="18" charset="0"/>
              </a:rPr>
              <a:t>, L., Rosa, I., </a:t>
            </a:r>
            <a:r>
              <a:rPr lang="en-US" sz="1400" dirty="0" err="1">
                <a:latin typeface="Times New Roman" pitchFamily="18" charset="0"/>
                <a:cs typeface="Times New Roman" pitchFamily="18" charset="0"/>
              </a:rPr>
              <a:t>Soulier</a:t>
            </a:r>
            <a:r>
              <a:rPr lang="en-US" sz="1400" dirty="0">
                <a:latin typeface="Times New Roman" pitchFamily="18" charset="0"/>
                <a:cs typeface="Times New Roman" pitchFamily="18" charset="0"/>
              </a:rPr>
              <a:t>, A., </a:t>
            </a:r>
            <a:r>
              <a:rPr lang="en-US" sz="1400" dirty="0" err="1">
                <a:latin typeface="Times New Roman" pitchFamily="18" charset="0"/>
                <a:cs typeface="Times New Roman" pitchFamily="18" charset="0"/>
              </a:rPr>
              <a:t>Roudot-Thoraval</a:t>
            </a:r>
            <a:r>
              <a:rPr lang="en-US" sz="1400" dirty="0">
                <a:latin typeface="Times New Roman" pitchFamily="18" charset="0"/>
                <a:cs typeface="Times New Roman" pitchFamily="18" charset="0"/>
              </a:rPr>
              <a:t>, F., </a:t>
            </a:r>
            <a:r>
              <a:rPr lang="en-US" sz="1400" dirty="0" err="1">
                <a:latin typeface="Times New Roman" pitchFamily="18" charset="0"/>
                <a:cs typeface="Times New Roman" pitchFamily="18" charset="0"/>
              </a:rPr>
              <a:t>Laperche</a:t>
            </a:r>
            <a:r>
              <a:rPr lang="en-US" sz="1400" dirty="0">
                <a:latin typeface="Times New Roman" pitchFamily="18" charset="0"/>
                <a:cs typeface="Times New Roman" pitchFamily="18" charset="0"/>
              </a:rPr>
              <a:t>, S., ... &amp; </a:t>
            </a:r>
            <a:r>
              <a:rPr lang="en-US" sz="1400" dirty="0" err="1">
                <a:latin typeface="Times New Roman" pitchFamily="18" charset="0"/>
                <a:cs typeface="Times New Roman" pitchFamily="18" charset="0"/>
              </a:rPr>
              <a:t>Pawlotsky</a:t>
            </a:r>
            <a:r>
              <a:rPr lang="en-US" sz="1400" dirty="0">
                <a:latin typeface="Times New Roman" pitchFamily="18" charset="0"/>
                <a:cs typeface="Times New Roman" pitchFamily="18" charset="0"/>
              </a:rPr>
              <a:t>, J. M. (2016). Prospective assessment of rapid diagnostic tests for the detection of antibodies to hepatitis C virus, a tool for improving access to care. </a:t>
            </a:r>
            <a:r>
              <a:rPr lang="en-US" sz="1400" i="1" dirty="0">
                <a:latin typeface="Times New Roman" pitchFamily="18" charset="0"/>
                <a:cs typeface="Times New Roman" pitchFamily="18" charset="0"/>
              </a:rPr>
              <a:t>Clinical Microbiology and Infection</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22</a:t>
            </a:r>
            <a:r>
              <a:rPr lang="en-US" sz="1400" dirty="0">
                <a:latin typeface="Times New Roman" pitchFamily="18" charset="0"/>
                <a:cs typeface="Times New Roman" pitchFamily="18" charset="0"/>
              </a:rPr>
              <a:t>(5), 459-e1.</a:t>
            </a:r>
          </a:p>
          <a:p>
            <a:r>
              <a:rPr lang="en-US" sz="1400" dirty="0" err="1">
                <a:latin typeface="Times New Roman" pitchFamily="18" charset="0"/>
                <a:cs typeface="Times New Roman" pitchFamily="18" charset="0"/>
              </a:rPr>
              <a:t>Cousien</a:t>
            </a:r>
            <a:r>
              <a:rPr lang="en-US" sz="1400" dirty="0">
                <a:latin typeface="Times New Roman" pitchFamily="18" charset="0"/>
                <a:cs typeface="Times New Roman" pitchFamily="18" charset="0"/>
              </a:rPr>
              <a:t>, A., Tran, V. C., </a:t>
            </a:r>
            <a:r>
              <a:rPr lang="en-US" sz="1400" dirty="0" err="1">
                <a:latin typeface="Times New Roman" pitchFamily="18" charset="0"/>
                <a:cs typeface="Times New Roman" pitchFamily="18" charset="0"/>
              </a:rPr>
              <a:t>Deuffic‐Burban</a:t>
            </a:r>
            <a:r>
              <a:rPr lang="en-US" sz="1400" dirty="0">
                <a:latin typeface="Times New Roman" pitchFamily="18" charset="0"/>
                <a:cs typeface="Times New Roman" pitchFamily="18" charset="0"/>
              </a:rPr>
              <a:t>, S., </a:t>
            </a:r>
            <a:r>
              <a:rPr lang="en-US" sz="1400" dirty="0" err="1">
                <a:latin typeface="Times New Roman" pitchFamily="18" charset="0"/>
                <a:cs typeface="Times New Roman" pitchFamily="18" charset="0"/>
              </a:rPr>
              <a:t>Jauffret‐Roustide</a:t>
            </a:r>
            <a:r>
              <a:rPr lang="en-US" sz="1400" dirty="0">
                <a:latin typeface="Times New Roman" pitchFamily="18" charset="0"/>
                <a:cs typeface="Times New Roman" pitchFamily="18" charset="0"/>
              </a:rPr>
              <a:t>, M., </a:t>
            </a:r>
            <a:r>
              <a:rPr lang="en-US" sz="1400" dirty="0" err="1">
                <a:latin typeface="Times New Roman" pitchFamily="18" charset="0"/>
                <a:cs typeface="Times New Roman" pitchFamily="18" charset="0"/>
              </a:rPr>
              <a:t>Dhersin</a:t>
            </a:r>
            <a:r>
              <a:rPr lang="en-US" sz="1400" dirty="0">
                <a:latin typeface="Times New Roman" pitchFamily="18" charset="0"/>
                <a:cs typeface="Times New Roman" pitchFamily="18" charset="0"/>
              </a:rPr>
              <a:t>, J. S., &amp; </a:t>
            </a:r>
            <a:r>
              <a:rPr lang="en-US" sz="1400" dirty="0" err="1">
                <a:latin typeface="Times New Roman" pitchFamily="18" charset="0"/>
                <a:cs typeface="Times New Roman" pitchFamily="18" charset="0"/>
              </a:rPr>
              <a:t>Yazdanpanah</a:t>
            </a:r>
            <a:r>
              <a:rPr lang="en-US" sz="1400" dirty="0">
                <a:latin typeface="Times New Roman" pitchFamily="18" charset="0"/>
                <a:cs typeface="Times New Roman" pitchFamily="18" charset="0"/>
              </a:rPr>
              <a:t>, Y. (2016). Hepatitis C treatment as prevention of viral transmission and liver‐related morbidity in persons who inject drugs. </a:t>
            </a:r>
            <a:r>
              <a:rPr lang="en-US" sz="1400" i="1" dirty="0" err="1">
                <a:latin typeface="Times New Roman" pitchFamily="18" charset="0"/>
                <a:cs typeface="Times New Roman" pitchFamily="18" charset="0"/>
              </a:rPr>
              <a:t>Hepatology</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63</a:t>
            </a:r>
            <a:r>
              <a:rPr lang="en-US" sz="1400" dirty="0">
                <a:latin typeface="Times New Roman" pitchFamily="18" charset="0"/>
                <a:cs typeface="Times New Roman" pitchFamily="18" charset="0"/>
              </a:rPr>
              <a:t>(4), 1090-1101.</a:t>
            </a:r>
          </a:p>
          <a:p>
            <a:r>
              <a:rPr lang="en-US" sz="1400" dirty="0" err="1">
                <a:latin typeface="Times New Roman" pitchFamily="18" charset="0"/>
                <a:cs typeface="Times New Roman" pitchFamily="18" charset="0"/>
              </a:rPr>
              <a:t>Doerrbecker</a:t>
            </a:r>
            <a:r>
              <a:rPr lang="en-US" sz="1400" dirty="0">
                <a:latin typeface="Times New Roman" pitchFamily="18" charset="0"/>
                <a:cs typeface="Times New Roman" pitchFamily="18" charset="0"/>
              </a:rPr>
              <a:t>, J., </a:t>
            </a:r>
            <a:r>
              <a:rPr lang="en-US" sz="1400" dirty="0" err="1">
                <a:latin typeface="Times New Roman" pitchFamily="18" charset="0"/>
                <a:cs typeface="Times New Roman" pitchFamily="18" charset="0"/>
              </a:rPr>
              <a:t>Behrendt</a:t>
            </a:r>
            <a:r>
              <a:rPr lang="en-US" sz="1400" dirty="0">
                <a:latin typeface="Times New Roman" pitchFamily="18" charset="0"/>
                <a:cs typeface="Times New Roman" pitchFamily="18" charset="0"/>
              </a:rPr>
              <a:t>, P., </a:t>
            </a:r>
            <a:r>
              <a:rPr lang="en-US" sz="1400" dirty="0" err="1">
                <a:latin typeface="Times New Roman" pitchFamily="18" charset="0"/>
                <a:cs typeface="Times New Roman" pitchFamily="18" charset="0"/>
              </a:rPr>
              <a:t>Mateu-Gelabert</a:t>
            </a:r>
            <a:r>
              <a:rPr lang="en-US" sz="1400" dirty="0">
                <a:latin typeface="Times New Roman" pitchFamily="18" charset="0"/>
                <a:cs typeface="Times New Roman" pitchFamily="18" charset="0"/>
              </a:rPr>
              <a:t>, P., </a:t>
            </a:r>
            <a:r>
              <a:rPr lang="en-US" sz="1400" dirty="0" err="1">
                <a:latin typeface="Times New Roman" pitchFamily="18" charset="0"/>
                <a:cs typeface="Times New Roman" pitchFamily="18" charset="0"/>
              </a:rPr>
              <a:t>Ciesek</a:t>
            </a:r>
            <a:r>
              <a:rPr lang="en-US" sz="1400" dirty="0">
                <a:latin typeface="Times New Roman" pitchFamily="18" charset="0"/>
                <a:cs typeface="Times New Roman" pitchFamily="18" charset="0"/>
              </a:rPr>
              <a:t>, S., </a:t>
            </a:r>
            <a:r>
              <a:rPr lang="en-US" sz="1400" dirty="0" err="1">
                <a:latin typeface="Times New Roman" pitchFamily="18" charset="0"/>
                <a:cs typeface="Times New Roman" pitchFamily="18" charset="0"/>
              </a:rPr>
              <a:t>Riebesehl</a:t>
            </a:r>
            <a:r>
              <a:rPr lang="en-US" sz="1400" dirty="0">
                <a:latin typeface="Times New Roman" pitchFamily="18" charset="0"/>
                <a:cs typeface="Times New Roman" pitchFamily="18" charset="0"/>
              </a:rPr>
              <a:t>, N., Wilhelm, C., ... &amp; Steinmann, E. (2012). Transmission of hepatitis C virus among people who inject drugs: viral stability and association with drug preparation equipment. </a:t>
            </a:r>
            <a:r>
              <a:rPr lang="en-US" sz="1400" i="1" dirty="0">
                <a:latin typeface="Times New Roman" pitchFamily="18" charset="0"/>
                <a:cs typeface="Times New Roman" pitchFamily="18" charset="0"/>
              </a:rPr>
              <a:t>The Journal of infectious diseases</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207</a:t>
            </a:r>
            <a:r>
              <a:rPr lang="en-US" sz="1400" dirty="0">
                <a:latin typeface="Times New Roman" pitchFamily="18" charset="0"/>
                <a:cs typeface="Times New Roman" pitchFamily="18" charset="0"/>
              </a:rPr>
              <a:t>(2), 281-287.</a:t>
            </a:r>
          </a:p>
          <a:p>
            <a:r>
              <a:rPr lang="en-US" sz="1400" dirty="0" err="1">
                <a:latin typeface="Times New Roman" pitchFamily="18" charset="0"/>
                <a:cs typeface="Times New Roman" pitchFamily="18" charset="0"/>
              </a:rPr>
              <a:t>Edlin</a:t>
            </a:r>
            <a:r>
              <a:rPr lang="en-US" sz="1400" dirty="0">
                <a:latin typeface="Times New Roman" pitchFamily="18" charset="0"/>
                <a:cs typeface="Times New Roman" pitchFamily="18" charset="0"/>
              </a:rPr>
              <a:t>, B. R., </a:t>
            </a:r>
            <a:r>
              <a:rPr lang="en-US" sz="1400" dirty="0" err="1">
                <a:latin typeface="Times New Roman" pitchFamily="18" charset="0"/>
                <a:cs typeface="Times New Roman" pitchFamily="18" charset="0"/>
              </a:rPr>
              <a:t>Eckhardt</a:t>
            </a:r>
            <a:r>
              <a:rPr lang="en-US" sz="1400" dirty="0">
                <a:latin typeface="Times New Roman" pitchFamily="18" charset="0"/>
                <a:cs typeface="Times New Roman" pitchFamily="18" charset="0"/>
              </a:rPr>
              <a:t>, B. J., </a:t>
            </a:r>
            <a:r>
              <a:rPr lang="en-US" sz="1400" dirty="0" err="1">
                <a:latin typeface="Times New Roman" pitchFamily="18" charset="0"/>
                <a:cs typeface="Times New Roman" pitchFamily="18" charset="0"/>
              </a:rPr>
              <a:t>Shu</a:t>
            </a:r>
            <a:r>
              <a:rPr lang="en-US" sz="1400" dirty="0">
                <a:latin typeface="Times New Roman" pitchFamily="18" charset="0"/>
                <a:cs typeface="Times New Roman" pitchFamily="18" charset="0"/>
              </a:rPr>
              <a:t>, M. A., Holmberg, S. D., &amp; Swan, T. (2015). Toward a more accurate estimate of the prevalence of hepatitis C in the United States. </a:t>
            </a:r>
            <a:r>
              <a:rPr lang="en-US" sz="1400" i="1" dirty="0" err="1">
                <a:latin typeface="Times New Roman" pitchFamily="18" charset="0"/>
                <a:cs typeface="Times New Roman" pitchFamily="18" charset="0"/>
              </a:rPr>
              <a:t>Hepatology</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62</a:t>
            </a:r>
            <a:r>
              <a:rPr lang="en-US" sz="1400" dirty="0">
                <a:latin typeface="Times New Roman" pitchFamily="18" charset="0"/>
                <a:cs typeface="Times New Roman" pitchFamily="18" charset="0"/>
              </a:rPr>
              <a:t>(5), 1353-1363.</a:t>
            </a:r>
          </a:p>
          <a:p>
            <a:r>
              <a:rPr lang="en-US" sz="1400" dirty="0" err="1">
                <a:latin typeface="Times New Roman" pitchFamily="18" charset="0"/>
                <a:cs typeface="Times New Roman" pitchFamily="18" charset="0"/>
              </a:rPr>
              <a:t>Freiman</a:t>
            </a:r>
            <a:r>
              <a:rPr lang="en-US" sz="1400" dirty="0">
                <a:latin typeface="Times New Roman" pitchFamily="18" charset="0"/>
                <a:cs typeface="Times New Roman" pitchFamily="18" charset="0"/>
              </a:rPr>
              <a:t>, J. M., Tran, T. M., Schumacher, S. G., White, L. F., </a:t>
            </a:r>
            <a:r>
              <a:rPr lang="en-US" sz="1400" dirty="0" err="1">
                <a:latin typeface="Times New Roman" pitchFamily="18" charset="0"/>
                <a:cs typeface="Times New Roman" pitchFamily="18" charset="0"/>
              </a:rPr>
              <a:t>Ongarello</a:t>
            </a:r>
            <a:r>
              <a:rPr lang="en-US" sz="1400" dirty="0">
                <a:latin typeface="Times New Roman" pitchFamily="18" charset="0"/>
                <a:cs typeface="Times New Roman" pitchFamily="18" charset="0"/>
              </a:rPr>
              <a:t>, S., Cohn, J., ... &amp; </a:t>
            </a:r>
            <a:r>
              <a:rPr lang="en-US" sz="1400" dirty="0" err="1">
                <a:latin typeface="Times New Roman" pitchFamily="18" charset="0"/>
                <a:cs typeface="Times New Roman" pitchFamily="18" charset="0"/>
              </a:rPr>
              <a:t>Denkinger</a:t>
            </a:r>
            <a:r>
              <a:rPr lang="en-US" sz="1400" dirty="0">
                <a:latin typeface="Times New Roman" pitchFamily="18" charset="0"/>
                <a:cs typeface="Times New Roman" pitchFamily="18" charset="0"/>
              </a:rPr>
              <a:t>, C. M. (2016). Hepatitis C core antigen testing for diagnosis of hepatitis C virus infection: a systematic review and meta-analysis. </a:t>
            </a:r>
            <a:r>
              <a:rPr lang="en-US" sz="1400" i="1" dirty="0">
                <a:latin typeface="Times New Roman" pitchFamily="18" charset="0"/>
                <a:cs typeface="Times New Roman" pitchFamily="18" charset="0"/>
              </a:rPr>
              <a:t>Annals of internal medicine</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165</a:t>
            </a:r>
            <a:r>
              <a:rPr lang="en-US" sz="1400" dirty="0">
                <a:latin typeface="Times New Roman" pitchFamily="18" charset="0"/>
                <a:cs typeface="Times New Roman" pitchFamily="18" charset="0"/>
              </a:rPr>
              <a:t>(5), 345-355.</a:t>
            </a:r>
          </a:p>
          <a:p>
            <a:r>
              <a:rPr lang="en-US" sz="1400" dirty="0">
                <a:latin typeface="Times New Roman" pitchFamily="18" charset="0"/>
                <a:cs typeface="Times New Roman" pitchFamily="18" charset="0"/>
              </a:rPr>
              <a:t>Goldberg, D., </a:t>
            </a:r>
            <a:r>
              <a:rPr lang="en-US" sz="1400" dirty="0" err="1">
                <a:latin typeface="Times New Roman" pitchFamily="18" charset="0"/>
                <a:cs typeface="Times New Roman" pitchFamily="18" charset="0"/>
              </a:rPr>
              <a:t>Ditah</a:t>
            </a:r>
            <a:r>
              <a:rPr lang="en-US" sz="1400" dirty="0">
                <a:latin typeface="Times New Roman" pitchFamily="18" charset="0"/>
                <a:cs typeface="Times New Roman" pitchFamily="18" charset="0"/>
              </a:rPr>
              <a:t>, I. C., </a:t>
            </a:r>
            <a:r>
              <a:rPr lang="en-US" sz="1400" dirty="0" err="1">
                <a:latin typeface="Times New Roman" pitchFamily="18" charset="0"/>
                <a:cs typeface="Times New Roman" pitchFamily="18" charset="0"/>
              </a:rPr>
              <a:t>Saeian</a:t>
            </a:r>
            <a:r>
              <a:rPr lang="en-US" sz="1400" dirty="0">
                <a:latin typeface="Times New Roman" pitchFamily="18" charset="0"/>
                <a:cs typeface="Times New Roman" pitchFamily="18" charset="0"/>
              </a:rPr>
              <a:t>, K., </a:t>
            </a:r>
            <a:r>
              <a:rPr lang="en-US" sz="1400" dirty="0" err="1">
                <a:latin typeface="Times New Roman" pitchFamily="18" charset="0"/>
                <a:cs typeface="Times New Roman" pitchFamily="18" charset="0"/>
              </a:rPr>
              <a:t>Lalehzari</a:t>
            </a:r>
            <a:r>
              <a:rPr lang="en-US" sz="1400" dirty="0">
                <a:latin typeface="Times New Roman" pitchFamily="18" charset="0"/>
                <a:cs typeface="Times New Roman" pitchFamily="18" charset="0"/>
              </a:rPr>
              <a:t>, M., </a:t>
            </a:r>
            <a:r>
              <a:rPr lang="en-US" sz="1400" dirty="0" err="1">
                <a:latin typeface="Times New Roman" pitchFamily="18" charset="0"/>
                <a:cs typeface="Times New Roman" pitchFamily="18" charset="0"/>
              </a:rPr>
              <a:t>Aronsohn</a:t>
            </a:r>
            <a:r>
              <a:rPr lang="en-US" sz="1400" dirty="0">
                <a:latin typeface="Times New Roman" pitchFamily="18" charset="0"/>
                <a:cs typeface="Times New Roman" pitchFamily="18" charset="0"/>
              </a:rPr>
              <a:t>, A., </a:t>
            </a:r>
            <a:r>
              <a:rPr lang="en-US" sz="1400" dirty="0" err="1">
                <a:latin typeface="Times New Roman" pitchFamily="18" charset="0"/>
                <a:cs typeface="Times New Roman" pitchFamily="18" charset="0"/>
              </a:rPr>
              <a:t>Gorospe</a:t>
            </a:r>
            <a:r>
              <a:rPr lang="en-US" sz="1400" dirty="0">
                <a:latin typeface="Times New Roman" pitchFamily="18" charset="0"/>
                <a:cs typeface="Times New Roman" pitchFamily="18" charset="0"/>
              </a:rPr>
              <a:t>, E. C., &amp; Charlton, M. (2017). Changes in the prevalence of hepatitis C virus infection, nonalcoholic </a:t>
            </a:r>
            <a:r>
              <a:rPr lang="en-US" sz="1400" dirty="0" err="1">
                <a:latin typeface="Times New Roman" pitchFamily="18" charset="0"/>
                <a:cs typeface="Times New Roman" pitchFamily="18" charset="0"/>
              </a:rPr>
              <a:t>steatohepatitis</a:t>
            </a:r>
            <a:r>
              <a:rPr lang="en-US" sz="1400" dirty="0">
                <a:latin typeface="Times New Roman" pitchFamily="18" charset="0"/>
                <a:cs typeface="Times New Roman" pitchFamily="18" charset="0"/>
              </a:rPr>
              <a:t>, and alcoholic liver disease among patients with cirrhosis or liver failure on the waitlist for liver transplantation. </a:t>
            </a:r>
            <a:r>
              <a:rPr lang="en-US" sz="1400" i="1" dirty="0">
                <a:latin typeface="Times New Roman" pitchFamily="18" charset="0"/>
                <a:cs typeface="Times New Roman" pitchFamily="18" charset="0"/>
              </a:rPr>
              <a:t>Gastroenterology</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152</a:t>
            </a:r>
            <a:r>
              <a:rPr lang="en-US" sz="1400" dirty="0">
                <a:latin typeface="Times New Roman" pitchFamily="18" charset="0"/>
                <a:cs typeface="Times New Roman" pitchFamily="18" charset="0"/>
              </a:rPr>
              <a:t>(5), 1090-1099</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3032921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Cont.</a:t>
            </a:r>
            <a:endParaRPr lang="en-US" dirty="0"/>
          </a:p>
        </p:txBody>
      </p:sp>
      <p:sp>
        <p:nvSpPr>
          <p:cNvPr id="3" name="Content Placeholder 2"/>
          <p:cNvSpPr>
            <a:spLocks noGrp="1"/>
          </p:cNvSpPr>
          <p:nvPr>
            <p:ph idx="1"/>
          </p:nvPr>
        </p:nvSpPr>
        <p:spPr/>
        <p:txBody>
          <a:bodyPr>
            <a:noAutofit/>
          </a:bodyPr>
          <a:lstStyle/>
          <a:p>
            <a:r>
              <a:rPr lang="en-US" sz="1600" dirty="0">
                <a:latin typeface="Times New Roman" pitchFamily="18" charset="0"/>
                <a:cs typeface="Times New Roman" pitchFamily="18" charset="0"/>
              </a:rPr>
              <a:t>Hughes, B. L., Page, C. M., </a:t>
            </a:r>
            <a:r>
              <a:rPr lang="en-US" sz="1600" dirty="0" err="1">
                <a:latin typeface="Times New Roman" pitchFamily="18" charset="0"/>
                <a:cs typeface="Times New Roman" pitchFamily="18" charset="0"/>
              </a:rPr>
              <a:t>Kuller</a:t>
            </a:r>
            <a:r>
              <a:rPr lang="en-US" sz="1600" dirty="0">
                <a:latin typeface="Times New Roman" pitchFamily="18" charset="0"/>
                <a:cs typeface="Times New Roman" pitchFamily="18" charset="0"/>
              </a:rPr>
              <a:t>, J. A., &amp; Society for Maternal-Fetal Medicine (SMFM. (2017). Hepatitis C in pregnancy: screening, treatment, and management. </a:t>
            </a:r>
            <a:r>
              <a:rPr lang="en-US" sz="1600" i="1" dirty="0">
                <a:latin typeface="Times New Roman" pitchFamily="18" charset="0"/>
                <a:cs typeface="Times New Roman" pitchFamily="18" charset="0"/>
              </a:rPr>
              <a:t>American journal of obstetrics and gynecology</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217</a:t>
            </a:r>
            <a:r>
              <a:rPr lang="en-US" sz="1600" dirty="0">
                <a:latin typeface="Times New Roman" pitchFamily="18" charset="0"/>
                <a:cs typeface="Times New Roman" pitchFamily="18" charset="0"/>
              </a:rPr>
              <a:t>(5), B2-B12.</a:t>
            </a:r>
          </a:p>
          <a:p>
            <a:r>
              <a:rPr lang="en-US" sz="1600" dirty="0" err="1">
                <a:latin typeface="Times New Roman" pitchFamily="18" charset="0"/>
                <a:cs typeface="Times New Roman" pitchFamily="18" charset="0"/>
              </a:rPr>
              <a:t>Krajden</a:t>
            </a:r>
            <a:r>
              <a:rPr lang="en-US" sz="1600" dirty="0">
                <a:latin typeface="Times New Roman" pitchFamily="18" charset="0"/>
                <a:cs typeface="Times New Roman" pitchFamily="18" charset="0"/>
              </a:rPr>
              <a:t>, M., Cook, D., &amp; </a:t>
            </a:r>
            <a:r>
              <a:rPr lang="en-US" sz="1600" dirty="0" err="1">
                <a:latin typeface="Times New Roman" pitchFamily="18" charset="0"/>
                <a:cs typeface="Times New Roman" pitchFamily="18" charset="0"/>
              </a:rPr>
              <a:t>Janjua</a:t>
            </a:r>
            <a:r>
              <a:rPr lang="en-US" sz="1600" dirty="0">
                <a:latin typeface="Times New Roman" pitchFamily="18" charset="0"/>
                <a:cs typeface="Times New Roman" pitchFamily="18" charset="0"/>
              </a:rPr>
              <a:t>, N. Z. (2018). Contextualizing Canada’s hepatitis C virus epidemic. </a:t>
            </a:r>
            <a:r>
              <a:rPr lang="en-US" sz="1600" i="1" dirty="0">
                <a:latin typeface="Times New Roman" pitchFamily="18" charset="0"/>
                <a:cs typeface="Times New Roman" pitchFamily="18" charset="0"/>
              </a:rPr>
              <a:t>Canadian Liver Journal</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1</a:t>
            </a:r>
            <a:r>
              <a:rPr lang="en-US" sz="1600" dirty="0">
                <a:latin typeface="Times New Roman" pitchFamily="18" charset="0"/>
                <a:cs typeface="Times New Roman" pitchFamily="18" charset="0"/>
              </a:rPr>
              <a:t>(4), 218-230.</a:t>
            </a:r>
          </a:p>
          <a:p>
            <a:r>
              <a:rPr lang="en-US" sz="1600" dirty="0" err="1">
                <a:latin typeface="Times New Roman" pitchFamily="18" charset="0"/>
                <a:cs typeface="Times New Roman" pitchFamily="18" charset="0"/>
              </a:rPr>
              <a:t>Liakina</a:t>
            </a:r>
            <a:r>
              <a:rPr lang="en-US" sz="1600" dirty="0">
                <a:latin typeface="Times New Roman" pitchFamily="18" charset="0"/>
                <a:cs typeface="Times New Roman" pitchFamily="18" charset="0"/>
              </a:rPr>
              <a:t>, V., Hamid, S., Tanaka, J., </a:t>
            </a:r>
            <a:r>
              <a:rPr lang="en-US" sz="1600" dirty="0" err="1">
                <a:latin typeface="Times New Roman" pitchFamily="18" charset="0"/>
                <a:cs typeface="Times New Roman" pitchFamily="18" charset="0"/>
              </a:rPr>
              <a:t>Olafsson</a:t>
            </a:r>
            <a:r>
              <a:rPr lang="en-US" sz="1600" dirty="0">
                <a:latin typeface="Times New Roman" pitchFamily="18" charset="0"/>
                <a:cs typeface="Times New Roman" pitchFamily="18" charset="0"/>
              </a:rPr>
              <a:t>, S., </a:t>
            </a:r>
            <a:r>
              <a:rPr lang="en-US" sz="1600" dirty="0" err="1">
                <a:latin typeface="Times New Roman" pitchFamily="18" charset="0"/>
                <a:cs typeface="Times New Roman" pitchFamily="18" charset="0"/>
              </a:rPr>
              <a:t>Sharara</a:t>
            </a:r>
            <a:r>
              <a:rPr lang="en-US" sz="1600" dirty="0">
                <a:latin typeface="Times New Roman" pitchFamily="18" charset="0"/>
                <a:cs typeface="Times New Roman" pitchFamily="18" charset="0"/>
              </a:rPr>
              <a:t>, A. I., </a:t>
            </a:r>
            <a:r>
              <a:rPr lang="en-US" sz="1600" dirty="0" err="1">
                <a:latin typeface="Times New Roman" pitchFamily="18" charset="0"/>
                <a:cs typeface="Times New Roman" pitchFamily="18" charset="0"/>
              </a:rPr>
              <a:t>Alavian</a:t>
            </a:r>
            <a:r>
              <a:rPr lang="en-US" sz="1600" dirty="0">
                <a:latin typeface="Times New Roman" pitchFamily="18" charset="0"/>
                <a:cs typeface="Times New Roman" pitchFamily="18" charset="0"/>
              </a:rPr>
              <a:t>, S. M., ... &amp; </a:t>
            </a:r>
            <a:r>
              <a:rPr lang="en-US" sz="1600" dirty="0" err="1">
                <a:latin typeface="Times New Roman" pitchFamily="18" charset="0"/>
                <a:cs typeface="Times New Roman" pitchFamily="18" charset="0"/>
              </a:rPr>
              <a:t>Abdou</a:t>
            </a:r>
            <a:r>
              <a:rPr lang="en-US" sz="1600" dirty="0">
                <a:latin typeface="Times New Roman" pitchFamily="18" charset="0"/>
                <a:cs typeface="Times New Roman" pitchFamily="18" charset="0"/>
              </a:rPr>
              <a:t>, A. (2015). Historical epidemiology of hepatitis C virus (HCV) in select countries–volume 3. </a:t>
            </a:r>
            <a:r>
              <a:rPr lang="en-US" sz="1600" i="1" dirty="0">
                <a:latin typeface="Times New Roman" pitchFamily="18" charset="0"/>
                <a:cs typeface="Times New Roman" pitchFamily="18" charset="0"/>
              </a:rPr>
              <a:t>Journal of viral hepatitis</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22</a:t>
            </a:r>
            <a:r>
              <a:rPr lang="en-US" sz="1600" dirty="0">
                <a:latin typeface="Times New Roman" pitchFamily="18" charset="0"/>
                <a:cs typeface="Times New Roman" pitchFamily="18" charset="0"/>
              </a:rPr>
              <a:t>, 4-20.</a:t>
            </a:r>
          </a:p>
          <a:p>
            <a:r>
              <a:rPr lang="en-US" sz="1600" dirty="0" err="1">
                <a:latin typeface="Times New Roman" pitchFamily="18" charset="0"/>
                <a:cs typeface="Times New Roman" pitchFamily="18" charset="0"/>
              </a:rPr>
              <a:t>Manns</a:t>
            </a:r>
            <a:r>
              <a:rPr lang="en-US" sz="1600" dirty="0">
                <a:latin typeface="Times New Roman" pitchFamily="18" charset="0"/>
                <a:cs typeface="Times New Roman" pitchFamily="18" charset="0"/>
              </a:rPr>
              <a:t>, M. P., </a:t>
            </a:r>
            <a:r>
              <a:rPr lang="en-US" sz="1600" dirty="0" err="1">
                <a:latin typeface="Times New Roman" pitchFamily="18" charset="0"/>
                <a:cs typeface="Times New Roman" pitchFamily="18" charset="0"/>
              </a:rPr>
              <a:t>Buti</a:t>
            </a:r>
            <a:r>
              <a:rPr lang="en-US" sz="1600" dirty="0">
                <a:latin typeface="Times New Roman" pitchFamily="18" charset="0"/>
                <a:cs typeface="Times New Roman" pitchFamily="18" charset="0"/>
              </a:rPr>
              <a:t>, M., </a:t>
            </a:r>
            <a:r>
              <a:rPr lang="en-US" sz="1600" dirty="0" err="1">
                <a:latin typeface="Times New Roman" pitchFamily="18" charset="0"/>
                <a:cs typeface="Times New Roman" pitchFamily="18" charset="0"/>
              </a:rPr>
              <a:t>Gane</a:t>
            </a:r>
            <a:r>
              <a:rPr lang="en-US" sz="1600" dirty="0">
                <a:latin typeface="Times New Roman" pitchFamily="18" charset="0"/>
                <a:cs typeface="Times New Roman" pitchFamily="18" charset="0"/>
              </a:rPr>
              <a:t>, E., </a:t>
            </a:r>
            <a:r>
              <a:rPr lang="en-US" sz="1600" dirty="0" err="1">
                <a:latin typeface="Times New Roman" pitchFamily="18" charset="0"/>
                <a:cs typeface="Times New Roman" pitchFamily="18" charset="0"/>
              </a:rPr>
              <a:t>Pawlotsky</a:t>
            </a:r>
            <a:r>
              <a:rPr lang="en-US" sz="1600" dirty="0">
                <a:latin typeface="Times New Roman" pitchFamily="18" charset="0"/>
                <a:cs typeface="Times New Roman" pitchFamily="18" charset="0"/>
              </a:rPr>
              <a:t>, J. M., </a:t>
            </a:r>
            <a:r>
              <a:rPr lang="en-US" sz="1600" dirty="0" err="1">
                <a:latin typeface="Times New Roman" pitchFamily="18" charset="0"/>
                <a:cs typeface="Times New Roman" pitchFamily="18" charset="0"/>
              </a:rPr>
              <a:t>Razavi</a:t>
            </a:r>
            <a:r>
              <a:rPr lang="en-US" sz="1600" dirty="0">
                <a:latin typeface="Times New Roman" pitchFamily="18" charset="0"/>
                <a:cs typeface="Times New Roman" pitchFamily="18" charset="0"/>
              </a:rPr>
              <a:t>, H., </a:t>
            </a:r>
            <a:r>
              <a:rPr lang="en-US" sz="1600" dirty="0" err="1">
                <a:latin typeface="Times New Roman" pitchFamily="18" charset="0"/>
                <a:cs typeface="Times New Roman" pitchFamily="18" charset="0"/>
              </a:rPr>
              <a:t>Terrault</a:t>
            </a:r>
            <a:r>
              <a:rPr lang="en-US" sz="1600" dirty="0">
                <a:latin typeface="Times New Roman" pitchFamily="18" charset="0"/>
                <a:cs typeface="Times New Roman" pitchFamily="18" charset="0"/>
              </a:rPr>
              <a:t>, N., &amp; </a:t>
            </a:r>
            <a:r>
              <a:rPr lang="en-US" sz="1600" dirty="0" err="1">
                <a:latin typeface="Times New Roman" pitchFamily="18" charset="0"/>
                <a:cs typeface="Times New Roman" pitchFamily="18" charset="0"/>
              </a:rPr>
              <a:t>Younossi</a:t>
            </a:r>
            <a:r>
              <a:rPr lang="en-US" sz="1600" dirty="0">
                <a:latin typeface="Times New Roman" pitchFamily="18" charset="0"/>
                <a:cs typeface="Times New Roman" pitchFamily="18" charset="0"/>
              </a:rPr>
              <a:t>, Z. (2017). Hepatitis C virus infection. </a:t>
            </a:r>
            <a:r>
              <a:rPr lang="en-US" sz="1600" i="1" dirty="0">
                <a:latin typeface="Times New Roman" pitchFamily="18" charset="0"/>
                <a:cs typeface="Times New Roman" pitchFamily="18" charset="0"/>
              </a:rPr>
              <a:t>Nature reviews Disease primers</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3</a:t>
            </a:r>
            <a:r>
              <a:rPr lang="en-US" sz="1600" dirty="0">
                <a:latin typeface="Times New Roman" pitchFamily="18" charset="0"/>
                <a:cs typeface="Times New Roman" pitchFamily="18" charset="0"/>
              </a:rPr>
              <a:t>, 17006.</a:t>
            </a:r>
          </a:p>
          <a:p>
            <a:r>
              <a:rPr lang="en-US" sz="1600" dirty="0" err="1">
                <a:latin typeface="Times New Roman" pitchFamily="18" charset="0"/>
                <a:cs typeface="Times New Roman" pitchFamily="18" charset="0"/>
              </a:rPr>
              <a:t>Pawlotsky</a:t>
            </a:r>
            <a:r>
              <a:rPr lang="en-US" sz="1600" dirty="0">
                <a:latin typeface="Times New Roman" pitchFamily="18" charset="0"/>
                <a:cs typeface="Times New Roman" pitchFamily="18" charset="0"/>
              </a:rPr>
              <a:t>, J. M., </a:t>
            </a:r>
            <a:r>
              <a:rPr lang="en-US" sz="1600" dirty="0" err="1">
                <a:latin typeface="Times New Roman" pitchFamily="18" charset="0"/>
                <a:cs typeface="Times New Roman" pitchFamily="18" charset="0"/>
              </a:rPr>
              <a:t>Aghemo</a:t>
            </a:r>
            <a:r>
              <a:rPr lang="en-US" sz="1600" dirty="0">
                <a:latin typeface="Times New Roman" pitchFamily="18" charset="0"/>
                <a:cs typeface="Times New Roman" pitchFamily="18" charset="0"/>
              </a:rPr>
              <a:t>, A., Back, D., </a:t>
            </a:r>
            <a:r>
              <a:rPr lang="en-US" sz="1600" dirty="0" err="1">
                <a:latin typeface="Times New Roman" pitchFamily="18" charset="0"/>
                <a:cs typeface="Times New Roman" pitchFamily="18" charset="0"/>
              </a:rPr>
              <a:t>Dusheiko</a:t>
            </a:r>
            <a:r>
              <a:rPr lang="en-US" sz="1600" dirty="0">
                <a:latin typeface="Times New Roman" pitchFamily="18" charset="0"/>
                <a:cs typeface="Times New Roman" pitchFamily="18" charset="0"/>
              </a:rPr>
              <a:t>, G., </a:t>
            </a:r>
            <a:r>
              <a:rPr lang="en-US" sz="1600" dirty="0" err="1">
                <a:latin typeface="Times New Roman" pitchFamily="18" charset="0"/>
                <a:cs typeface="Times New Roman" pitchFamily="18" charset="0"/>
              </a:rPr>
              <a:t>Forns</a:t>
            </a:r>
            <a:r>
              <a:rPr lang="en-US" sz="1600" dirty="0">
                <a:latin typeface="Times New Roman" pitchFamily="18" charset="0"/>
                <a:cs typeface="Times New Roman" pitchFamily="18" charset="0"/>
              </a:rPr>
              <a:t>, X., </a:t>
            </a:r>
            <a:r>
              <a:rPr lang="en-US" sz="1600" dirty="0" err="1">
                <a:latin typeface="Times New Roman" pitchFamily="18" charset="0"/>
                <a:cs typeface="Times New Roman" pitchFamily="18" charset="0"/>
              </a:rPr>
              <a:t>Puoti</a:t>
            </a:r>
            <a:r>
              <a:rPr lang="en-US" sz="1600" dirty="0">
                <a:latin typeface="Times New Roman" pitchFamily="18" charset="0"/>
                <a:cs typeface="Times New Roman" pitchFamily="18" charset="0"/>
              </a:rPr>
              <a:t>, M., &amp; </a:t>
            </a:r>
            <a:r>
              <a:rPr lang="en-US" sz="1600" dirty="0" err="1">
                <a:latin typeface="Times New Roman" pitchFamily="18" charset="0"/>
                <a:cs typeface="Times New Roman" pitchFamily="18" charset="0"/>
              </a:rPr>
              <a:t>Sarrazin</a:t>
            </a:r>
            <a:r>
              <a:rPr lang="en-US" sz="1600" dirty="0">
                <a:latin typeface="Times New Roman" pitchFamily="18" charset="0"/>
                <a:cs typeface="Times New Roman" pitchFamily="18" charset="0"/>
              </a:rPr>
              <a:t>, C. (2015). EASL recommendations on treatment of hepatitis C 2015. </a:t>
            </a:r>
            <a:r>
              <a:rPr lang="en-US" sz="1600" i="1" dirty="0">
                <a:latin typeface="Times New Roman" pitchFamily="18" charset="0"/>
                <a:cs typeface="Times New Roman" pitchFamily="18" charset="0"/>
              </a:rPr>
              <a:t>J </a:t>
            </a:r>
            <a:r>
              <a:rPr lang="en-US" sz="1600" i="1" dirty="0" err="1">
                <a:latin typeface="Times New Roman" pitchFamily="18" charset="0"/>
                <a:cs typeface="Times New Roman" pitchFamily="18" charset="0"/>
              </a:rPr>
              <a:t>hepatol</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63</a:t>
            </a:r>
            <a:r>
              <a:rPr lang="en-US" sz="1600" dirty="0">
                <a:latin typeface="Times New Roman" pitchFamily="18" charset="0"/>
                <a:cs typeface="Times New Roman" pitchFamily="18" charset="0"/>
              </a:rPr>
              <a:t>(1), 199-236.</a:t>
            </a:r>
          </a:p>
          <a:p>
            <a:r>
              <a:rPr lang="en-US" sz="1600" dirty="0" err="1">
                <a:latin typeface="Times New Roman" pitchFamily="18" charset="0"/>
                <a:cs typeface="Times New Roman" pitchFamily="18" charset="0"/>
              </a:rPr>
              <a:t>Petruzziello</a:t>
            </a:r>
            <a:r>
              <a:rPr lang="en-US" sz="1600" dirty="0">
                <a:latin typeface="Times New Roman" pitchFamily="18" charset="0"/>
                <a:cs typeface="Times New Roman" pitchFamily="18" charset="0"/>
              </a:rPr>
              <a:t>, A., </a:t>
            </a:r>
            <a:r>
              <a:rPr lang="en-US" sz="1600" dirty="0" err="1">
                <a:latin typeface="Times New Roman" pitchFamily="18" charset="0"/>
                <a:cs typeface="Times New Roman" pitchFamily="18" charset="0"/>
              </a:rPr>
              <a:t>Marigliano</a:t>
            </a:r>
            <a:r>
              <a:rPr lang="en-US" sz="1600" dirty="0">
                <a:latin typeface="Times New Roman" pitchFamily="18" charset="0"/>
                <a:cs typeface="Times New Roman" pitchFamily="18" charset="0"/>
              </a:rPr>
              <a:t>, S., </a:t>
            </a:r>
            <a:r>
              <a:rPr lang="en-US" sz="1600" dirty="0" err="1">
                <a:latin typeface="Times New Roman" pitchFamily="18" charset="0"/>
                <a:cs typeface="Times New Roman" pitchFamily="18" charset="0"/>
              </a:rPr>
              <a:t>Loquercio</a:t>
            </a:r>
            <a:r>
              <a:rPr lang="en-US" sz="1600" dirty="0">
                <a:latin typeface="Times New Roman" pitchFamily="18" charset="0"/>
                <a:cs typeface="Times New Roman" pitchFamily="18" charset="0"/>
              </a:rPr>
              <a:t>, G., </a:t>
            </a:r>
            <a:r>
              <a:rPr lang="en-US" sz="1600" dirty="0" err="1">
                <a:latin typeface="Times New Roman" pitchFamily="18" charset="0"/>
                <a:cs typeface="Times New Roman" pitchFamily="18" charset="0"/>
              </a:rPr>
              <a:t>Cozzolino</a:t>
            </a:r>
            <a:r>
              <a:rPr lang="en-US" sz="1600" dirty="0">
                <a:latin typeface="Times New Roman" pitchFamily="18" charset="0"/>
                <a:cs typeface="Times New Roman" pitchFamily="18" charset="0"/>
              </a:rPr>
              <a:t>, A., &amp; </a:t>
            </a:r>
            <a:r>
              <a:rPr lang="en-US" sz="1600" dirty="0" err="1">
                <a:latin typeface="Times New Roman" pitchFamily="18" charset="0"/>
                <a:cs typeface="Times New Roman" pitchFamily="18" charset="0"/>
              </a:rPr>
              <a:t>Cacciapuoti</a:t>
            </a:r>
            <a:r>
              <a:rPr lang="en-US" sz="1600" dirty="0">
                <a:latin typeface="Times New Roman" pitchFamily="18" charset="0"/>
                <a:cs typeface="Times New Roman" pitchFamily="18" charset="0"/>
              </a:rPr>
              <a:t>, C. (2016). Global epidemiology of hepatitis C virus infection: An up-date of the distribution and circulation of hepatitis C virus genotypes. </a:t>
            </a:r>
            <a:r>
              <a:rPr lang="en-US" sz="1600" i="1" dirty="0">
                <a:latin typeface="Times New Roman" pitchFamily="18" charset="0"/>
                <a:cs typeface="Times New Roman" pitchFamily="18" charset="0"/>
              </a:rPr>
              <a:t>World journal of gastroenterology</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22</a:t>
            </a:r>
            <a:r>
              <a:rPr lang="en-US" sz="1600" dirty="0">
                <a:latin typeface="Times New Roman" pitchFamily="18" charset="0"/>
                <a:cs typeface="Times New Roman" pitchFamily="18" charset="0"/>
              </a:rPr>
              <a:t>(34), 7824.</a:t>
            </a:r>
          </a:p>
          <a:p>
            <a:r>
              <a:rPr lang="en-US" sz="1600" dirty="0" err="1">
                <a:latin typeface="Times New Roman" pitchFamily="18" charset="0"/>
                <a:cs typeface="Times New Roman" pitchFamily="18" charset="0"/>
              </a:rPr>
              <a:t>Petta</a:t>
            </a:r>
            <a:r>
              <a:rPr lang="en-US" sz="1600" dirty="0">
                <a:latin typeface="Times New Roman" pitchFamily="18" charset="0"/>
                <a:cs typeface="Times New Roman" pitchFamily="18" charset="0"/>
              </a:rPr>
              <a:t>, S., Maida, M., </a:t>
            </a:r>
            <a:r>
              <a:rPr lang="en-US" sz="1600" dirty="0" err="1">
                <a:latin typeface="Times New Roman" pitchFamily="18" charset="0"/>
                <a:cs typeface="Times New Roman" pitchFamily="18" charset="0"/>
              </a:rPr>
              <a:t>Macaluso</a:t>
            </a:r>
            <a:r>
              <a:rPr lang="en-US" sz="1600" dirty="0">
                <a:latin typeface="Times New Roman" pitchFamily="18" charset="0"/>
                <a:cs typeface="Times New Roman" pitchFamily="18" charset="0"/>
              </a:rPr>
              <a:t>, F. S., Barbara, M., Licata, A., </a:t>
            </a:r>
            <a:r>
              <a:rPr lang="en-US" sz="1600" dirty="0" err="1">
                <a:latin typeface="Times New Roman" pitchFamily="18" charset="0"/>
                <a:cs typeface="Times New Roman" pitchFamily="18" charset="0"/>
              </a:rPr>
              <a:t>Craxì</a:t>
            </a:r>
            <a:r>
              <a:rPr lang="en-US" sz="1600" dirty="0">
                <a:latin typeface="Times New Roman" pitchFamily="18" charset="0"/>
                <a:cs typeface="Times New Roman" pitchFamily="18" charset="0"/>
              </a:rPr>
              <a:t>, A., &amp; </a:t>
            </a:r>
            <a:r>
              <a:rPr lang="en-US" sz="1600" dirty="0" err="1">
                <a:latin typeface="Times New Roman" pitchFamily="18" charset="0"/>
                <a:cs typeface="Times New Roman" pitchFamily="18" charset="0"/>
              </a:rPr>
              <a:t>Cammà</a:t>
            </a:r>
            <a:r>
              <a:rPr lang="en-US" sz="1600" dirty="0">
                <a:latin typeface="Times New Roman" pitchFamily="18" charset="0"/>
                <a:cs typeface="Times New Roman" pitchFamily="18" charset="0"/>
              </a:rPr>
              <a:t>, C. (2016). Hepatitis C virus infection is associated with increased cardiovascular mortality: a meta-analysis of observational studies. </a:t>
            </a:r>
            <a:r>
              <a:rPr lang="en-US" sz="1600" i="1" dirty="0">
                <a:latin typeface="Times New Roman" pitchFamily="18" charset="0"/>
                <a:cs typeface="Times New Roman" pitchFamily="18" charset="0"/>
              </a:rPr>
              <a:t>Gastroenterology</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150</a:t>
            </a:r>
            <a:r>
              <a:rPr lang="en-US" sz="1600" dirty="0">
                <a:latin typeface="Times New Roman" pitchFamily="18" charset="0"/>
                <a:cs typeface="Times New Roman" pitchFamily="18" charset="0"/>
              </a:rPr>
              <a:t>(1), 145-155</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252307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Cont.</a:t>
            </a:r>
            <a:endParaRPr lang="en-US" dirty="0"/>
          </a:p>
        </p:txBody>
      </p:sp>
      <p:sp>
        <p:nvSpPr>
          <p:cNvPr id="3" name="Content Placeholder 2"/>
          <p:cNvSpPr>
            <a:spLocks noGrp="1"/>
          </p:cNvSpPr>
          <p:nvPr>
            <p:ph idx="1"/>
          </p:nvPr>
        </p:nvSpPr>
        <p:spPr/>
        <p:txBody>
          <a:bodyPr>
            <a:normAutofit fontScale="62500" lnSpcReduction="20000"/>
          </a:bodyPr>
          <a:lstStyle/>
          <a:p>
            <a:r>
              <a:rPr lang="en-US" dirty="0" err="1"/>
              <a:t>Pfaender</a:t>
            </a:r>
            <a:r>
              <a:rPr lang="en-US" dirty="0"/>
              <a:t>, S., </a:t>
            </a:r>
            <a:r>
              <a:rPr lang="en-US" dirty="0" err="1"/>
              <a:t>Brinkmann</a:t>
            </a:r>
            <a:r>
              <a:rPr lang="en-US" dirty="0"/>
              <a:t>, J., </a:t>
            </a:r>
            <a:r>
              <a:rPr lang="en-US" dirty="0" err="1"/>
              <a:t>Todt</a:t>
            </a:r>
            <a:r>
              <a:rPr lang="en-US" dirty="0"/>
              <a:t>, D., </a:t>
            </a:r>
            <a:r>
              <a:rPr lang="en-US" dirty="0" err="1"/>
              <a:t>Riebesehl</a:t>
            </a:r>
            <a:r>
              <a:rPr lang="en-US" dirty="0"/>
              <a:t>, N., Steinmann, J., Steinmann, J., ... &amp; Steinmann, E. (2015). Mechanisms of methods for hepatitis C virus inactivation. </a:t>
            </a:r>
            <a:r>
              <a:rPr lang="en-US" i="1" dirty="0"/>
              <a:t>Appl. Environ. </a:t>
            </a:r>
            <a:r>
              <a:rPr lang="en-US" i="1" dirty="0" err="1"/>
              <a:t>Microbiol</a:t>
            </a:r>
            <a:r>
              <a:rPr lang="en-US" i="1" dirty="0"/>
              <a:t>.</a:t>
            </a:r>
            <a:r>
              <a:rPr lang="en-US" dirty="0"/>
              <a:t>, </a:t>
            </a:r>
            <a:r>
              <a:rPr lang="en-US" i="1" dirty="0"/>
              <a:t>81</a:t>
            </a:r>
            <a:r>
              <a:rPr lang="en-US" dirty="0"/>
              <a:t>(5), 1616-1621.</a:t>
            </a:r>
          </a:p>
          <a:p>
            <a:r>
              <a:rPr lang="en-US" dirty="0" err="1"/>
              <a:t>Saadoun</a:t>
            </a:r>
            <a:r>
              <a:rPr lang="en-US" dirty="0"/>
              <a:t>, D., </a:t>
            </a:r>
            <a:r>
              <a:rPr lang="en-US" dirty="0" err="1"/>
              <a:t>Rigon</a:t>
            </a:r>
            <a:r>
              <a:rPr lang="en-US" dirty="0"/>
              <a:t>, M. R., Pol, S., </a:t>
            </a:r>
            <a:r>
              <a:rPr lang="en-US" dirty="0" err="1"/>
              <a:t>Thibault</a:t>
            </a:r>
            <a:r>
              <a:rPr lang="en-US" dirty="0"/>
              <a:t>, V., Blanc, F., </a:t>
            </a:r>
            <a:r>
              <a:rPr lang="en-US" dirty="0" err="1"/>
              <a:t>Pialoux</a:t>
            </a:r>
            <a:r>
              <a:rPr lang="en-US" dirty="0"/>
              <a:t>, G., ... &amp; Musset, L. (2015). </a:t>
            </a:r>
            <a:r>
              <a:rPr lang="en-US" dirty="0" err="1"/>
              <a:t>PegIFN</a:t>
            </a:r>
            <a:r>
              <a:rPr lang="en-US" dirty="0"/>
              <a:t>α/ribavirin/protease inhibitor combination in severe hepatitis C virus-associated mixed cryoglobulinemia vasculitis. </a:t>
            </a:r>
            <a:r>
              <a:rPr lang="en-US" i="1" dirty="0"/>
              <a:t>Journal of </a:t>
            </a:r>
            <a:r>
              <a:rPr lang="en-US" i="1" dirty="0" err="1"/>
              <a:t>hepatology</a:t>
            </a:r>
            <a:r>
              <a:rPr lang="en-US" dirty="0"/>
              <a:t>, </a:t>
            </a:r>
            <a:r>
              <a:rPr lang="en-US" i="1" dirty="0"/>
              <a:t>62</a:t>
            </a:r>
            <a:r>
              <a:rPr lang="en-US" dirty="0"/>
              <a:t>(1), 24-30.</a:t>
            </a:r>
          </a:p>
          <a:p>
            <a:r>
              <a:rPr lang="en-US" dirty="0" err="1"/>
              <a:t>Shoukry</a:t>
            </a:r>
            <a:r>
              <a:rPr lang="en-US" dirty="0"/>
              <a:t>, N. H., Feld, J. J., &amp; </a:t>
            </a:r>
            <a:r>
              <a:rPr lang="en-US" dirty="0" err="1"/>
              <a:t>Grebely</a:t>
            </a:r>
            <a:r>
              <a:rPr lang="en-US" dirty="0"/>
              <a:t>, J. (2018). Hepatitis C: A Canadian perspective.</a:t>
            </a:r>
          </a:p>
          <a:p>
            <a:r>
              <a:rPr lang="en-US" dirty="0" err="1"/>
              <a:t>Shrivastava</a:t>
            </a:r>
            <a:r>
              <a:rPr lang="en-US" dirty="0"/>
              <a:t>, S. R., &amp; </a:t>
            </a:r>
            <a:r>
              <a:rPr lang="en-US" dirty="0" err="1"/>
              <a:t>Shrivastava</a:t>
            </a:r>
            <a:r>
              <a:rPr lang="en-US" dirty="0"/>
              <a:t>, P. S. (2019). Ensuring strengthening and expansion of the prevention and control activities for the elimination of hepatitis C. </a:t>
            </a:r>
            <a:r>
              <a:rPr lang="en-US" i="1" dirty="0"/>
              <a:t>Libyan International Medical University Journal</a:t>
            </a:r>
            <a:r>
              <a:rPr lang="en-US" dirty="0"/>
              <a:t>, </a:t>
            </a:r>
            <a:r>
              <a:rPr lang="en-US" i="1" dirty="0"/>
              <a:t>4</a:t>
            </a:r>
            <a:r>
              <a:rPr lang="en-US" dirty="0"/>
              <a:t>(1), 41.</a:t>
            </a:r>
          </a:p>
          <a:p>
            <a:r>
              <a:rPr lang="en-US" dirty="0" err="1"/>
              <a:t>Sise</a:t>
            </a:r>
            <a:r>
              <a:rPr lang="en-US" dirty="0"/>
              <a:t>, M. E., Bloom, A. K., </a:t>
            </a:r>
            <a:r>
              <a:rPr lang="en-US" dirty="0" err="1"/>
              <a:t>Wisocky</a:t>
            </a:r>
            <a:r>
              <a:rPr lang="en-US" dirty="0"/>
              <a:t>, J., Lin, M. V., Gustafson, J. L., Lundquist, A. L., ... &amp; Kim, A. Y. (2016). Treatment of hepatitis C virus–associated mixed </a:t>
            </a:r>
            <a:r>
              <a:rPr lang="en-US" dirty="0" err="1"/>
              <a:t>cryoglobulinemia</a:t>
            </a:r>
            <a:r>
              <a:rPr lang="en-US" dirty="0"/>
              <a:t> with direct‐acting antiviral agents. </a:t>
            </a:r>
            <a:r>
              <a:rPr lang="en-US" i="1" dirty="0" err="1"/>
              <a:t>Hepatology</a:t>
            </a:r>
            <a:r>
              <a:rPr lang="en-US" dirty="0"/>
              <a:t>, </a:t>
            </a:r>
            <a:r>
              <a:rPr lang="en-US" i="1" dirty="0"/>
              <a:t>63</a:t>
            </a:r>
            <a:r>
              <a:rPr lang="en-US" dirty="0"/>
              <a:t>(2), 408-417.</a:t>
            </a:r>
          </a:p>
          <a:p>
            <a:r>
              <a:rPr lang="en-US" dirty="0"/>
              <a:t>Sullivan, K. M., Spooner, L. M., Harris, E., Lowe, K., &amp; Abraham, G. M. (2018). A Bitter Pill to Swallow: Why Medication Safety Is Critical in Hepatitis C Treatment. </a:t>
            </a:r>
            <a:r>
              <a:rPr lang="en-US" i="1" dirty="0"/>
              <a:t>Pharmacy and Therapeutics</a:t>
            </a:r>
            <a:r>
              <a:rPr lang="en-US" dirty="0"/>
              <a:t>, </a:t>
            </a:r>
            <a:r>
              <a:rPr lang="en-US" i="1" dirty="0"/>
              <a:t>43</a:t>
            </a:r>
            <a:r>
              <a:rPr lang="en-US" dirty="0"/>
              <a:t>(12), 764.</a:t>
            </a:r>
          </a:p>
          <a:p>
            <a:r>
              <a:rPr lang="en-US" dirty="0"/>
              <a:t>von </a:t>
            </a:r>
            <a:r>
              <a:rPr lang="en-US" dirty="0" err="1"/>
              <a:t>Schaewen</a:t>
            </a:r>
            <a:r>
              <a:rPr lang="en-US" dirty="0"/>
              <a:t>, M., </a:t>
            </a:r>
            <a:r>
              <a:rPr lang="en-US" dirty="0" err="1"/>
              <a:t>Dorner</a:t>
            </a:r>
            <a:r>
              <a:rPr lang="en-US" dirty="0"/>
              <a:t>, M., </a:t>
            </a:r>
            <a:r>
              <a:rPr lang="en-US" dirty="0" err="1"/>
              <a:t>Hueging</a:t>
            </a:r>
            <a:r>
              <a:rPr lang="en-US" dirty="0"/>
              <a:t>, K., </a:t>
            </a:r>
            <a:r>
              <a:rPr lang="en-US" dirty="0" err="1"/>
              <a:t>Foquet</a:t>
            </a:r>
            <a:r>
              <a:rPr lang="en-US" dirty="0"/>
              <a:t>, L., </a:t>
            </a:r>
            <a:r>
              <a:rPr lang="en-US" dirty="0" err="1"/>
              <a:t>Gerges</a:t>
            </a:r>
            <a:r>
              <a:rPr lang="en-US" dirty="0"/>
              <a:t>, S., </a:t>
            </a:r>
            <a:r>
              <a:rPr lang="en-US" dirty="0" err="1"/>
              <a:t>Hrebikova</a:t>
            </a:r>
            <a:r>
              <a:rPr lang="en-US" dirty="0"/>
              <a:t>, G., ... &amp; </a:t>
            </a:r>
            <a:r>
              <a:rPr lang="en-US" dirty="0" err="1"/>
              <a:t>Gerold</a:t>
            </a:r>
            <a:r>
              <a:rPr lang="en-US" dirty="0"/>
              <a:t>, G. (2016). Expanding the host range of hepatitis C virus through viral adaptation. </a:t>
            </a:r>
            <a:r>
              <a:rPr lang="en-US" i="1" dirty="0" err="1"/>
              <a:t>MBio</a:t>
            </a:r>
            <a:r>
              <a:rPr lang="en-US" dirty="0"/>
              <a:t>, </a:t>
            </a:r>
            <a:r>
              <a:rPr lang="en-US" i="1" dirty="0"/>
              <a:t>7</a:t>
            </a:r>
            <a:r>
              <a:rPr lang="en-US" dirty="0"/>
              <a:t>(6), e01915-16.</a:t>
            </a:r>
          </a:p>
          <a:p>
            <a:pPr marL="0" indent="0">
              <a:buNone/>
            </a:pPr>
            <a:endParaRPr lang="en-US" dirty="0"/>
          </a:p>
        </p:txBody>
      </p:sp>
    </p:spTree>
    <p:extLst>
      <p:ext uri="{BB962C8B-B14F-4D97-AF65-F5344CB8AC3E}">
        <p14:creationId xmlns:p14="http://schemas.microsoft.com/office/powerpoint/2010/main" val="2036432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776</TotalTime>
  <Words>3394</Words>
  <Application>Microsoft Office PowerPoint</Application>
  <PresentationFormat>On-screen Show (4:3)</PresentationFormat>
  <Paragraphs>208</Paragraphs>
  <Slides>27</Slides>
  <Notes>23</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Flow</vt:lpstr>
      <vt:lpstr>Hepatitis C</vt:lpstr>
      <vt:lpstr>Definitions of Hepatitis C</vt:lpstr>
      <vt:lpstr>Types of Hepatitis C </vt:lpstr>
      <vt:lpstr>Hepatitis C Prevalence In United States </vt:lpstr>
      <vt:lpstr>Health Hazard </vt:lpstr>
      <vt:lpstr>Epidemiology </vt:lpstr>
      <vt:lpstr>HCV Host Ranges  </vt:lpstr>
      <vt:lpstr>Mode of Transmission </vt:lpstr>
      <vt:lpstr>Symptoms of Hepatitis C</vt:lpstr>
      <vt:lpstr>Incubation Period</vt:lpstr>
      <vt:lpstr>Screening and diagnosis </vt:lpstr>
      <vt:lpstr>Testing </vt:lpstr>
      <vt:lpstr>Treatment </vt:lpstr>
      <vt:lpstr>Management of HCV</vt:lpstr>
      <vt:lpstr>Detailed Counselling Advice </vt:lpstr>
      <vt:lpstr>Prevention </vt:lpstr>
      <vt:lpstr>Prevention Cont.</vt:lpstr>
      <vt:lpstr>Hepatitis C virus Inactivation</vt:lpstr>
      <vt:lpstr>Survival of Hepatitis C Virus on Inanimate Surfaces </vt:lpstr>
      <vt:lpstr>Barriers to treatment of HCV in U.S </vt:lpstr>
      <vt:lpstr>Hepatitis C case; Canada </vt:lpstr>
      <vt:lpstr>Specific Recommendations for Canada</vt:lpstr>
      <vt:lpstr>General Recommendations for Hepatitis C</vt:lpstr>
      <vt:lpstr>WHO Response </vt:lpstr>
      <vt:lpstr>References </vt:lpstr>
      <vt:lpstr>Reference Cont.</vt:lpstr>
      <vt:lpstr>References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Hepatitis C</dc:title>
  <dc:creator>mpc</dc:creator>
  <cp:lastModifiedBy>mpc</cp:lastModifiedBy>
  <cp:revision>67</cp:revision>
  <dcterms:created xsi:type="dcterms:W3CDTF">2019-07-01T05:45:14Z</dcterms:created>
  <dcterms:modified xsi:type="dcterms:W3CDTF">2019-07-01T18:42:28Z</dcterms:modified>
</cp:coreProperties>
</file>